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notesMasterIdLst>
    <p:notesMasterId r:id="rId46"/>
  </p:notesMasterIdLst>
  <p:handoutMasterIdLst>
    <p:handoutMasterId r:id="rId47"/>
  </p:handoutMasterIdLst>
  <p:sldIdLst>
    <p:sldId id="503" r:id="rId2"/>
    <p:sldId id="276" r:id="rId3"/>
    <p:sldId id="353" r:id="rId4"/>
    <p:sldId id="497" r:id="rId5"/>
    <p:sldId id="610" r:id="rId6"/>
    <p:sldId id="611" r:id="rId7"/>
    <p:sldId id="666" r:id="rId8"/>
    <p:sldId id="616" r:id="rId9"/>
    <p:sldId id="645" r:id="rId10"/>
    <p:sldId id="620" r:id="rId11"/>
    <p:sldId id="663" r:id="rId12"/>
    <p:sldId id="670" r:id="rId13"/>
    <p:sldId id="667" r:id="rId14"/>
    <p:sldId id="671" r:id="rId15"/>
    <p:sldId id="672" r:id="rId16"/>
    <p:sldId id="673" r:id="rId17"/>
    <p:sldId id="674" r:id="rId18"/>
    <p:sldId id="675" r:id="rId19"/>
    <p:sldId id="676" r:id="rId20"/>
    <p:sldId id="677" r:id="rId21"/>
    <p:sldId id="678" r:id="rId22"/>
    <p:sldId id="679" r:id="rId23"/>
    <p:sldId id="680" r:id="rId24"/>
    <p:sldId id="681" r:id="rId25"/>
    <p:sldId id="589" r:id="rId26"/>
    <p:sldId id="682" r:id="rId27"/>
    <p:sldId id="683" r:id="rId28"/>
    <p:sldId id="684" r:id="rId29"/>
    <p:sldId id="664" r:id="rId30"/>
    <p:sldId id="686" r:id="rId31"/>
    <p:sldId id="687" r:id="rId32"/>
    <p:sldId id="688" r:id="rId33"/>
    <p:sldId id="689" r:id="rId34"/>
    <p:sldId id="690" r:id="rId35"/>
    <p:sldId id="691" r:id="rId36"/>
    <p:sldId id="692" r:id="rId37"/>
    <p:sldId id="693" r:id="rId38"/>
    <p:sldId id="694" r:id="rId39"/>
    <p:sldId id="695" r:id="rId40"/>
    <p:sldId id="649" r:id="rId41"/>
    <p:sldId id="685" r:id="rId42"/>
    <p:sldId id="633" r:id="rId43"/>
    <p:sldId id="504" r:id="rId44"/>
    <p:sldId id="505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Въведение" id="{A0C7653D-1924-4F56-9E27-AA2B21F1DA92}">
          <p14:sldIdLst>
            <p14:sldId id="503"/>
            <p14:sldId id="276"/>
          </p14:sldIdLst>
        </p14:section>
        <p14:section name="Графичен потребителски интерфейс" id="{66DCFE1F-60FD-44F2-BE82-706DDBC14898}">
          <p14:sldIdLst>
            <p14:sldId id="353"/>
            <p14:sldId id="497"/>
          </p14:sldIdLst>
        </p14:section>
        <p14:section name="Въведение в Windows Forms" id="{EB44CA50-B176-0C4C-B0D0-5459023C7783}">
          <p14:sldIdLst>
            <p14:sldId id="610"/>
            <p14:sldId id="611"/>
            <p14:sldId id="666"/>
          </p14:sldIdLst>
        </p14:section>
        <p14:section name="Примерно приложение" id="{2B3E1915-4BA2-9447-BC07-AE658EE7EC35}">
          <p14:sldIdLst>
            <p14:sldId id="616"/>
            <p14:sldId id="645"/>
            <p14:sldId id="620"/>
            <p14:sldId id="663"/>
            <p14:sldId id="670"/>
            <p14:sldId id="667"/>
            <p14:sldId id="671"/>
            <p14:sldId id="672"/>
            <p14:sldId id="673"/>
            <p14:sldId id="674"/>
            <p14:sldId id="675"/>
            <p14:sldId id="676"/>
            <p14:sldId id="677"/>
            <p14:sldId id="678"/>
            <p14:sldId id="679"/>
            <p14:sldId id="680"/>
            <p14:sldId id="681"/>
          </p14:sldIdLst>
        </p14:section>
        <p14:section name="Основни UI контроли" id="{FAFEC62E-8A3E-B74C-B607-F2A5F82A6EDC}">
          <p14:sldIdLst>
            <p14:sldId id="589"/>
            <p14:sldId id="682"/>
            <p14:sldId id="683"/>
            <p14:sldId id="684"/>
          </p14:sldIdLst>
        </p14:section>
        <p14:section name="Примерно приложение" id="{9AE1CB8F-6B60-F44E-ABAB-A3E11E2F13B8}">
          <p14:sldIdLst>
            <p14:sldId id="664"/>
            <p14:sldId id="686"/>
            <p14:sldId id="687"/>
            <p14:sldId id="688"/>
            <p14:sldId id="689"/>
            <p14:sldId id="690"/>
            <p14:sldId id="691"/>
            <p14:sldId id="692"/>
            <p14:sldId id="693"/>
            <p14:sldId id="694"/>
            <p14:sldId id="695"/>
          </p14:sldIdLst>
        </p14:section>
        <p14:section name="Други UI контроли" id="{A764BDC4-FBCF-8642-9DA0-2A050F6690EB}">
          <p14:sldIdLst>
            <p14:sldId id="649"/>
            <p14:sldId id="685"/>
          </p14:sldIdLst>
        </p14:section>
        <p14:section name="Заключение" id="{E19D07F1-86E2-47E9-B2AB-7ADC4F89DC12}">
          <p14:sldIdLst>
            <p14:sldId id="633"/>
            <p14:sldId id="504"/>
            <p14:sldId id="50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4465"/>
    <a:srgbClr val="ADB4C3"/>
    <a:srgbClr val="EA91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714" autoAdjust="0"/>
    <p:restoredTop sz="95188" autoAdjust="0"/>
  </p:normalViewPr>
  <p:slideViewPr>
    <p:cSldViewPr showGuides="1">
      <p:cViewPr varScale="1">
        <p:scale>
          <a:sx n="106" d="100"/>
          <a:sy n="106" d="100"/>
        </p:scale>
        <p:origin x="216" y="248"/>
      </p:cViewPr>
      <p:guideLst>
        <p:guide orient="horz" pos="2184"/>
        <p:guide pos="3840"/>
      </p:guideLst>
    </p:cSldViewPr>
  </p:slideViewPr>
  <p:outlineViewPr>
    <p:cViewPr>
      <p:scale>
        <a:sx n="33" d="100"/>
        <a:sy n="33" d="100"/>
      </p:scale>
      <p:origin x="0" y="-9989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566"/>
    </p:cViewPr>
  </p:sorterViewPr>
  <p:notesViewPr>
    <p:cSldViewPr>
      <p:cViewPr varScale="1">
        <p:scale>
          <a:sx n="60" d="100"/>
          <a:sy n="60" d="100"/>
        </p:scale>
        <p:origin x="3187" y="48"/>
      </p:cViewPr>
      <p:guideLst/>
    </p:cSldViewPr>
  </p:notesViewPr>
  <p:gridSpacing cx="45000" cy="45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handoutMaster" Target="handoutMasters/handout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F20103-83CC-4A54-8FDE-9D37FC2629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53962-26EF-44E4-9E69-61B1727AB1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87215-0C8F-4762-A664-737A353EC9A4}" type="datetimeFigureOut">
              <a:rPr lang="bg-BG" smtClean="0"/>
              <a:t>21.06.24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A6967E-448F-4887-8FCB-34482EFBCC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-1" y="8892000"/>
            <a:ext cx="6443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bg-BG" sz="1100" dirty="0"/>
              <a:t>Работна група </a:t>
            </a:r>
            <a:r>
              <a:rPr lang="ru-RU" sz="1100" dirty="0"/>
              <a:t>"Образование по програмиране и ИТ</a:t>
            </a:r>
            <a:r>
              <a:rPr lang="bg-BG" sz="1100" dirty="0"/>
              <a:t>", с подкрепата на </a:t>
            </a:r>
            <a:r>
              <a:rPr lang="en-US" sz="1100" dirty="0">
                <a:hlinkClick r:id="rId2"/>
              </a:rPr>
              <a:t>SoftUni</a:t>
            </a:r>
            <a:endParaRPr lang="en-US" sz="11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554C2-DDBA-40E2-9536-53A07EC502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443999" y="8892000"/>
            <a:ext cx="412413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318AE-53F9-47EA-B5FE-E9473933AF11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150602968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84649-876A-46C9-8472-14CB09C070D8}" type="datetimeFigureOut">
              <a:rPr lang="en-US" smtClean="0"/>
              <a:t>6/21/24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488999" y="8892000"/>
            <a:ext cx="367414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067CD-8E6B-4360-9AA8-C5DF2A48A6D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2000"/>
            <a:ext cx="648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bg-BG" sz="1100" dirty="0"/>
              <a:t>Работна група </a:t>
            </a:r>
            <a:r>
              <a:rPr lang="bg-BG" dirty="0"/>
              <a:t>"Образование по програмиране и ИТ"</a:t>
            </a:r>
            <a:r>
              <a:rPr lang="bg-BG" sz="1100" dirty="0"/>
              <a:t>, с подкрепата на </a:t>
            </a:r>
            <a:r>
              <a:rPr lang="en-US" sz="1100" dirty="0">
                <a:hlinkClick r:id="rId2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530847692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8" name="Slide Image Placeholder 7">
            <a:extLst>
              <a:ext uri="{FF2B5EF4-FFF2-40B4-BE49-F238E27FC236}">
                <a16:creationId xmlns:a16="http://schemas.microsoft.com/office/drawing/2014/main" id="{78811095-27E9-49AB-972B-D4E20B3963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9" name="Notes Placeholder 8">
            <a:extLst>
              <a:ext uri="{FF2B5EF4-FFF2-40B4-BE49-F238E27FC236}">
                <a16:creationId xmlns:a16="http://schemas.microsoft.com/office/drawing/2014/main" id="{E923224B-0CC3-475A-8628-8A90751AE6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288A3F3-90B1-4930-8D00-5603BDABEF1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4894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77925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95555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66544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3273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22171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84221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83939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20354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68881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68100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>
            <a:extLst>
              <a:ext uri="{FF2B5EF4-FFF2-40B4-BE49-F238E27FC236}">
                <a16:creationId xmlns:a16="http://schemas.microsoft.com/office/drawing/2014/main" id="{A1F0B3C6-2E53-4CA3-86D1-53D46EC352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5" name="Notes Placeholder 14">
            <a:extLst>
              <a:ext uri="{FF2B5EF4-FFF2-40B4-BE49-F238E27FC236}">
                <a16:creationId xmlns:a16="http://schemas.microsoft.com/office/drawing/2014/main" id="{149CC699-A079-49A5-A4D6-73B7F849A7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121F4233-7E9A-40D2-9066-2DB14E2FA5A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18F1DFF-B3E7-4ABF-97EE-0BBF3A961EC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853074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587040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681364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593852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115036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790807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D88B0D8-949C-482D-990A-2DAB14AD4AD1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474633-D38D-4432-867B-70F325FA70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272124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707453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274187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160047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D88B0D8-949C-482D-990A-2DAB14AD4AD1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474633-D38D-4432-867B-70F325FA70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54038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D88B0D8-949C-482D-990A-2DAB14AD4AD1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474633-D38D-4432-867B-70F325FA70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09856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689647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795994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504392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551064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393978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363053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483266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765458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663422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79046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79252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D88B0D8-949C-482D-990A-2DAB14AD4AD1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474633-D38D-4432-867B-70F325FA70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076210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276188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E65F1CA9-65DC-416B-8882-B3A5E415CE67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5" name="Footer Placeholder 7">
            <a:extLst>
              <a:ext uri="{FF2B5EF4-FFF2-40B4-BE49-F238E27FC236}">
                <a16:creationId xmlns:a16="http://schemas.microsoft.com/office/drawing/2014/main" id="{43FAF785-0C8D-730E-8E59-68198DC82CE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2000"/>
            <a:ext cx="648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bg-BG" sz="1100" dirty="0"/>
              <a:t>Работна група </a:t>
            </a:r>
            <a:r>
              <a:rPr lang="bg-BG" dirty="0"/>
              <a:t>"Образование по програмиране и ИТ"</a:t>
            </a:r>
            <a:r>
              <a:rPr lang="bg-BG" sz="1100" dirty="0"/>
              <a:t>, с подкрепата на </a:t>
            </a:r>
            <a:r>
              <a:rPr lang="en-US" sz="1100" dirty="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68934473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049B984-F964-47FF-8179-0A3007CE21C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059BE0-D868-413B-AAA1-1CC88D1F52C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59037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7548A-4D3C-449B-81A5-FA4BE4628490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472CE7-61C1-4B7B-B0C8-5A45F017871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88444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D88B0D8-949C-482D-990A-2DAB14AD4AD1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474633-D38D-4432-867B-70F325FA70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7714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63115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57987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D88B0D8-949C-482D-990A-2DAB14AD4AD1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474633-D38D-4432-867B-70F325FA70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31878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46086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Bottom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 userDrawn="1"/>
        </p:nvSpPr>
        <p:spPr>
          <a:xfrm>
            <a:off x="0" y="6702676"/>
            <a:ext cx="12195176" cy="1553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3" name="Picture Placeholder Title Image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90123" y="3400017"/>
            <a:ext cx="5248260" cy="2188983"/>
          </a:xfrm>
        </p:spPr>
        <p:txBody>
          <a:bodyPr/>
          <a:lstStyle>
            <a:lvl1pPr marL="0" indent="0" algn="ctr" latinLnBrk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0" name="Company Web Site">
            <a:extLst>
              <a:ext uri="{FF2B5EF4-FFF2-40B4-BE49-F238E27FC236}">
                <a16:creationId xmlns:a16="http://schemas.microsoft.com/office/drawing/2014/main" id="{0B99B1EE-62FA-4AA4-920C-D444D6C0B77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90120" y="6086106"/>
            <a:ext cx="5248260" cy="341313"/>
          </a:xfrm>
        </p:spPr>
        <p:txBody>
          <a:bodyPr lIns="36000" rIns="36000" anchor="ctr" anchorCtr="0">
            <a:noAutofit/>
          </a:bodyPr>
          <a:lstStyle>
            <a:lvl1pPr marL="0" indent="0" algn="r">
              <a:buNone/>
              <a:defRPr sz="1800"/>
            </a:lvl1pPr>
          </a:lstStyle>
          <a:p>
            <a:pPr lvl="0"/>
            <a:r>
              <a:rPr lang="en-US" dirty="0"/>
              <a:t>https://softuni.foundation  </a:t>
            </a:r>
          </a:p>
        </p:txBody>
      </p:sp>
      <p:sp>
        <p:nvSpPr>
          <p:cNvPr id="6" name="Company Name">
            <a:extLst>
              <a:ext uri="{FF2B5EF4-FFF2-40B4-BE49-F238E27FC236}">
                <a16:creationId xmlns:a16="http://schemas.microsoft.com/office/drawing/2014/main" id="{2A76510A-0BAE-A827-E77C-BE88E38F52A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90122" y="5698189"/>
            <a:ext cx="5248260" cy="374236"/>
          </a:xfrm>
        </p:spPr>
        <p:txBody>
          <a:bodyPr lIns="36000" rIns="36000" anchor="ctr" anchorCtr="0">
            <a:normAutofit/>
          </a:bodyPr>
          <a:lstStyle>
            <a:lvl1pPr marL="0" indent="0" algn="r">
              <a:buNone/>
              <a:defRPr sz="2000" b="1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SoftUni Foundation</a:t>
            </a:r>
          </a:p>
        </p:txBody>
      </p:sp>
      <p:sp>
        <p:nvSpPr>
          <p:cNvPr id="31" name="Author Position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534045" y="6085863"/>
            <a:ext cx="4751953" cy="34155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800" b="0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URL</a:t>
            </a:r>
          </a:p>
        </p:txBody>
      </p:sp>
      <p:sp>
        <p:nvSpPr>
          <p:cNvPr id="30" name="Author Name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534046" y="5251106"/>
            <a:ext cx="4751954" cy="724904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Authors</a:t>
            </a:r>
          </a:p>
        </p:txBody>
      </p:sp>
      <p:sp>
        <p:nvSpPr>
          <p:cNvPr id="43" name="Presentation Subtitle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54746" y="1402942"/>
            <a:ext cx="11083636" cy="1306057"/>
          </a:xfrm>
        </p:spPr>
        <p:txBody>
          <a:bodyPr anchor="t" anchorCtr="0">
            <a:normAutofit/>
          </a:bodyPr>
          <a:lstStyle>
            <a:lvl1pPr marL="0" indent="0" algn="ctr" latinLnBrk="0">
              <a:buNone/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Presentation Subtitle</a:t>
            </a:r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746" y="321501"/>
            <a:ext cx="11083636" cy="971589"/>
          </a:xfrm>
        </p:spPr>
        <p:txBody>
          <a:bodyPr>
            <a:normAutofit/>
          </a:bodyPr>
          <a:lstStyle>
            <a:lvl1pPr algn="ctr" latinLnBrk="0">
              <a:defRPr sz="5400"/>
            </a:lvl1pPr>
          </a:lstStyle>
          <a:p>
            <a:r>
              <a:rPr lang="en-US" noProof="0" dirty="0"/>
              <a:t>Presentation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4D0DB3-F60A-469B-7831-209CB666CCE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549" y="4325954"/>
            <a:ext cx="2538082" cy="633046"/>
          </a:xfrm>
          <a:prstGeom prst="rect">
            <a:avLst/>
          </a:prstGeom>
        </p:spPr>
      </p:pic>
      <p:pic>
        <p:nvPicPr>
          <p:cNvPr id="5" name="Picture 4" title="CC-BY-NC-SA License">
            <a:hlinkClick r:id="rId3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2D40731C-0303-A69D-63FD-E048A73CA59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02682" y="4321352"/>
            <a:ext cx="1809336" cy="63304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0654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Bottom"/>
          <p:cNvSpPr/>
          <p:nvPr/>
        </p:nvSpPr>
        <p:spPr>
          <a:xfrm>
            <a:off x="2" y="6264000"/>
            <a:ext cx="12192000" cy="594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6750ECE4-94E0-469B-B8E4-562792823B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62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bg2"/>
                </a:solidFill>
              </a:defRPr>
            </a:lvl1pPr>
          </a:lstStyle>
          <a:p>
            <a:fld id="{2BF067CD-8E6B-4360-9AA8-C5DF2A48A6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Oval Logo Holder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Text Placeholder Right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56000" y="1195931"/>
            <a:ext cx="5545597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9" name="Text Placeholder Left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5931"/>
            <a:ext cx="5545598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E03301DA-D0AF-46FD-8740-2F761250203A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5" name="Slide Title">
            <a:extLst>
              <a:ext uri="{FF2B5EF4-FFF2-40B4-BE49-F238E27FC236}">
                <a16:creationId xmlns:a16="http://schemas.microsoft.com/office/drawing/2014/main" id="{EA9A94D1-F9F6-4D7B-85E3-896A987B6A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5" y="100750"/>
            <a:ext cx="10270595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9792D8-D354-4699-B7D6-B8CB7F77594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98753" y="5340443"/>
            <a:ext cx="1334859" cy="98286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6351E19-25DA-EAD2-9FBE-358B6135D72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0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>
            <a:extLst>
              <a:ext uri="{FF2B5EF4-FFF2-40B4-BE49-F238E27FC236}">
                <a16:creationId xmlns:a16="http://schemas.microsoft.com/office/drawing/2014/main" id="{F888EE71-82B3-40F1-A63F-7417422FB4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44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4" name="Text Placeholder Body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69002" y="1353866"/>
            <a:ext cx="7426234" cy="5219931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Picture Placeholder Left"/>
          <p:cNvSpPr>
            <a:spLocks noGrp="1"/>
          </p:cNvSpPr>
          <p:nvPr>
            <p:ph type="pic" idx="1" hasCustomPrompt="1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 latinLnBrk="0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noProof="0"/>
              <a:t>Your Picture Here</a:t>
            </a:r>
          </a:p>
        </p:txBody>
      </p:sp>
      <p:sp>
        <p:nvSpPr>
          <p:cNvPr id="3" name="Rectangle Left Second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Left First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Down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Rectangle Top">
            <a:extLst>
              <a:ext uri="{FF2B5EF4-FFF2-40B4-BE49-F238E27FC236}">
                <a16:creationId xmlns:a16="http://schemas.microsoft.com/office/drawing/2014/main" id="{274B8F05-DFCE-47BD-BAFD-DF93E1A63BDD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3F218E34-55D7-4290-BFE4-80F31F9415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F3DB3E-BDAA-8201-9A01-2F52640A84C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01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Bottom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 userDrawn="1"/>
        </p:nvSpPr>
        <p:spPr>
          <a:xfrm>
            <a:off x="0" y="6371332"/>
            <a:ext cx="12195176" cy="4872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107753B-8639-4399-B782-EE5377184D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6988" y="1461842"/>
            <a:ext cx="10731663" cy="3047158"/>
          </a:xfrm>
        </p:spPr>
        <p:txBody>
          <a:bodyPr>
            <a:normAutofit/>
          </a:bodyPr>
          <a:lstStyle>
            <a:lvl1pPr algn="ctr">
              <a:defRPr sz="13800"/>
            </a:lvl1pPr>
          </a:lstStyle>
          <a:p>
            <a:r>
              <a:rPr lang="bg-BG" dirty="0"/>
              <a:t>Въпроси?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206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615109" y="5585916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3529216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Slide Body Text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6125"/>
            <a:ext cx="11818096" cy="5528766"/>
          </a:xfrm>
        </p:spPr>
        <p:txBody>
          <a:bodyPr/>
          <a:lstStyle>
            <a:lvl1pPr latinLnBrk="0">
              <a:buClr>
                <a:schemeClr val="tx1"/>
              </a:buClr>
              <a:defRPr/>
            </a:lvl1pPr>
            <a:lvl2pPr latinLnBrk="0">
              <a:buClr>
                <a:schemeClr val="tx1"/>
              </a:buClr>
              <a:defRPr/>
            </a:lvl2pPr>
            <a:lvl3pPr latinLnBrk="0">
              <a:buClr>
                <a:schemeClr val="tx1"/>
              </a:buClr>
              <a:defRPr/>
            </a:lvl3pPr>
            <a:lvl4pPr latinLnBrk="0">
              <a:buClr>
                <a:schemeClr val="tx1"/>
              </a:buClr>
              <a:defRPr/>
            </a:lvl4pPr>
            <a:lvl5pPr latinLnBrk="0">
              <a:buClr>
                <a:schemeClr val="tx1"/>
              </a:buClr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9A1D0F-F579-6A3C-C698-4E2E7F1AB26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97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0020EB61-2079-41A3-B356-B1D8D48D78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Rectangle Left"/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Bulb" descr="Bul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5205" y="1792355"/>
            <a:ext cx="1830304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Body Text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66000" y="1121143"/>
            <a:ext cx="10129234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8" name="Slide Title">
            <a:extLst>
              <a:ext uri="{FF2B5EF4-FFF2-40B4-BE49-F238E27FC236}">
                <a16:creationId xmlns:a16="http://schemas.microsoft.com/office/drawing/2014/main" id="{E2DA9691-CDF5-499C-94BB-AAA61DAC1B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6" y="100750"/>
            <a:ext cx="916404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8CA5371-2597-CF8F-1859-22639580743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530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1865BF6B-7F07-4E9C-879F-80E36EEB34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2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Bulb" descr="Bul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20027" y="3314704"/>
            <a:ext cx="1260665" cy="279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Slide Body Text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73561" y="1121143"/>
            <a:ext cx="10321675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6" y="100750"/>
            <a:ext cx="916404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37AF1B9-D67A-246A-86B6-E28F19C5239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65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0B8C963-1813-4B69-AD27-6D02EBBBB5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 userDrawn="1"/>
        </p:nvSpPr>
        <p:spPr>
          <a:xfrm>
            <a:off x="0" y="0"/>
            <a:ext cx="42947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4" name="Picture Bulb" descr="Bulb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56000" y="5098868"/>
            <a:ext cx="779209" cy="1729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Body Text">
            <a:extLst>
              <a:ext uri="{FF2B5EF4-FFF2-40B4-BE49-F238E27FC236}">
                <a16:creationId xmlns:a16="http://schemas.microsoft.com/office/drawing/2014/main" id="{7296EDA7-D37D-4B31-A888-371F080412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5176" y="1121143"/>
            <a:ext cx="11410061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55A88B09-3557-48A3-BF27-42699C2692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177" y="100750"/>
            <a:ext cx="987582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C2C375B-43BF-D1DD-F160-1500A111885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562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">
            <a:extLst>
              <a:ext uri="{FF2B5EF4-FFF2-40B4-BE49-F238E27FC236}">
                <a16:creationId xmlns:a16="http://schemas.microsoft.com/office/drawing/2014/main" id="{509D954E-A844-4072-A556-DE584BEB93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9" name="Rectangle Top">
            <a:extLst>
              <a:ext uri="{FF2B5EF4-FFF2-40B4-BE49-F238E27FC236}">
                <a16:creationId xmlns:a16="http://schemas.microsoft.com/office/drawing/2014/main" id="{A15CE03A-0933-4E5D-9EA1-718D4F802FFC}"/>
              </a:ext>
            </a:extLst>
          </p:cNvPr>
          <p:cNvSpPr/>
          <p:nvPr userDrawn="1"/>
        </p:nvSpPr>
        <p:spPr>
          <a:xfrm>
            <a:off x="0" y="1311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2" name="Slide Body Text">
            <a:extLst>
              <a:ext uri="{FF2B5EF4-FFF2-40B4-BE49-F238E27FC236}">
                <a16:creationId xmlns:a16="http://schemas.microsoft.com/office/drawing/2014/main" id="{B608ED73-CE88-49E4-8BFC-DBD6E9AE6B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6" y="1206668"/>
            <a:ext cx="11804831" cy="5550582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This is a code example</a:t>
            </a:r>
          </a:p>
        </p:txBody>
      </p:sp>
      <p:sp>
        <p:nvSpPr>
          <p:cNvPr id="4" name="Code Box">
            <a:extLst>
              <a:ext uri="{FF2B5EF4-FFF2-40B4-BE49-F238E27FC236}">
                <a16:creationId xmlns:a16="http://schemas.microsoft.com/office/drawing/2014/main" id="{F4E021E9-D6DB-4272-8C9F-CEF4940FDC1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74683" y="2034000"/>
            <a:ext cx="10836275" cy="2237893"/>
          </a:xfr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>
              <a:buNone/>
              <a:defRPr lang="en-US" sz="2800" b="1" smtClean="0">
                <a:latin typeface="Consolas" pitchFamily="49" charset="0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Source code box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</p:txBody>
      </p:sp>
      <p:sp>
        <p:nvSpPr>
          <p:cNvPr id="11" name="Slide Title">
            <a:extLst>
              <a:ext uri="{FF2B5EF4-FFF2-40B4-BE49-F238E27FC236}">
                <a16:creationId xmlns:a16="http://schemas.microsoft.com/office/drawing/2014/main" id="{47D60833-F0A9-4F29-8C06-A963A7C8BE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5" y="100750"/>
            <a:ext cx="10239658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69A4E8-9221-8F79-65B4-BF9AA7F87D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82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831000" y="109147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5241000" y="3338387"/>
            <a:ext cx="6065892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5241000" y="1471047"/>
            <a:ext cx="6065892" cy="175433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2423919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">
            <a:extLst>
              <a:ext uri="{FF2B5EF4-FFF2-40B4-BE49-F238E27FC236}">
                <a16:creationId xmlns:a16="http://schemas.microsoft.com/office/drawing/2014/main" id="{39DDE17E-5472-41F3-AF5F-54DFF10DC6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23" name="Slide Body Text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11781606" cy="5207396"/>
          </a:xfrm>
        </p:spPr>
        <p:txBody>
          <a:bodyPr>
            <a:normAutofit/>
          </a:bodyPr>
          <a:lstStyle>
            <a:lvl1pPr marL="514042" indent="-514042" latinLnBrk="0">
              <a:buFont typeface="+mj-lt"/>
              <a:buAutoNum type="arabicPeriod"/>
              <a:defRPr sz="3600">
                <a:solidFill>
                  <a:schemeClr val="tx1"/>
                </a:solidFill>
              </a:defRPr>
            </a:lvl1pPr>
            <a:lvl2pPr>
              <a:defRPr sz="3400"/>
            </a:lvl2pPr>
          </a:lstStyle>
          <a:p>
            <a:pPr lvl="0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0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0"/>
            <a:r>
              <a:rPr lang="en-US" noProof="0" dirty="0"/>
              <a:t>…</a:t>
            </a:r>
          </a:p>
        </p:txBody>
      </p:sp>
      <p:sp>
        <p:nvSpPr>
          <p:cNvPr id="8" name="Rectangle Top">
            <a:extLst>
              <a:ext uri="{FF2B5EF4-FFF2-40B4-BE49-F238E27FC236}">
                <a16:creationId xmlns:a16="http://schemas.microsoft.com/office/drawing/2014/main" id="{930E0800-9260-4369-8330-8264DD33C5CE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357D7BE1-6358-42CC-94F3-7BCDD91DCB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Table of Contents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D808AB-EC49-1578-0005-D58D2A365AA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72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Body Text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04" y="1138844"/>
            <a:ext cx="11804830" cy="553015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10" name="Slide Title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11804829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78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89" r:id="rId2"/>
    <p:sldLayoutId id="2147483681" r:id="rId3"/>
    <p:sldLayoutId id="2147483679" r:id="rId4"/>
    <p:sldLayoutId id="2147483680" r:id="rId5"/>
    <p:sldLayoutId id="2147483688" r:id="rId6"/>
    <p:sldLayoutId id="2147483684" r:id="rId7"/>
    <p:sldLayoutId id="2147483690" r:id="rId8"/>
    <p:sldLayoutId id="2147483677" r:id="rId9"/>
    <p:sldLayoutId id="2147483683" r:id="rId10"/>
    <p:sldLayoutId id="2147483685" r:id="rId11"/>
    <p:sldLayoutId id="2147483686" r:id="rId12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0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36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803275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25571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1700213" indent="-352425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058988" indent="-26670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G-IT-Edu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G-IT-Edu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5" Type="http://schemas.openxmlformats.org/officeDocument/2006/relationships/hyperlink" Target="http://creativecommons.org/licenses/by-nc-sa/4.0/" TargetMode="External"/><Relationship Id="rId4" Type="http://schemas.openxmlformats.org/officeDocument/2006/relationships/hyperlink" Target="https://github.com/BG-IT-Edu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hor Name">
            <a:extLst>
              <a:ext uri="{FF2B5EF4-FFF2-40B4-BE49-F238E27FC236}">
                <a16:creationId xmlns:a16="http://schemas.microsoft.com/office/drawing/2014/main" id="{FA396BB6-2053-4690-9672-BC528007D37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90120" y="6086106"/>
            <a:ext cx="5248260" cy="341313"/>
          </a:xfrm>
        </p:spPr>
        <p:txBody>
          <a:bodyPr>
            <a:normAutofit lnSpcReduction="10000"/>
          </a:bodyPr>
          <a:lstStyle/>
          <a:p>
            <a:r>
              <a:rPr lang="bg-BG" dirty="0"/>
              <a:t>Софтуерни и хардуерни науки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8DE66249-1FBD-414B-AF0D-550F7312AF7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90122" y="5698189"/>
            <a:ext cx="5248260" cy="374236"/>
          </a:xfrm>
        </p:spPr>
        <p:txBody>
          <a:bodyPr>
            <a:normAutofit lnSpcReduction="10000"/>
          </a:bodyPr>
          <a:lstStyle/>
          <a:p>
            <a:r>
              <a:rPr lang="bg-BG" dirty="0"/>
              <a:t>Курс </a:t>
            </a:r>
            <a:r>
              <a:rPr lang="en-US" dirty="0"/>
              <a:t>"</a:t>
            </a:r>
            <a:r>
              <a:rPr lang="bg-BG" dirty="0"/>
              <a:t>Информационни системи"</a:t>
            </a:r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520F80DC-BAF0-05EE-2BC1-37C2321904F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34045" y="6085863"/>
            <a:ext cx="4751953" cy="341556"/>
          </a:xfrm>
        </p:spPr>
        <p:txBody>
          <a:bodyPr>
            <a:normAutofit lnSpcReduction="10000"/>
          </a:bodyPr>
          <a:lstStyle/>
          <a:p>
            <a:r>
              <a:rPr lang="en-US" dirty="0">
                <a:hlinkClick r:id="rId3"/>
              </a:rPr>
              <a:t>https://github.com/BG-IT-Edu</a:t>
            </a:r>
            <a:endParaRPr lang="en-US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E4D839B2-02D1-883A-3CE0-7CF25557FB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34046" y="5251106"/>
            <a:ext cx="4751954" cy="724904"/>
          </a:xfrm>
        </p:spPr>
        <p:txBody>
          <a:bodyPr>
            <a:normAutofit/>
          </a:bodyPr>
          <a:lstStyle/>
          <a:p>
            <a:r>
              <a:rPr lang="bg-BG" dirty="0"/>
              <a:t>Проект "Отворено учебно съдържание по програмиране и ИТ", СофтУни Фондация </a:t>
            </a:r>
          </a:p>
        </p:txBody>
      </p:sp>
      <p:sp>
        <p:nvSpPr>
          <p:cNvPr id="3" name="Presentation Subtitle">
            <a:extLst>
              <a:ext uri="{FF2B5EF4-FFF2-40B4-BE49-F238E27FC236}">
                <a16:creationId xmlns:a16="http://schemas.microsoft.com/office/drawing/2014/main" id="{A004DC04-DA2A-41C0-8578-4B8D2F08EA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4746" y="1402942"/>
            <a:ext cx="11083636" cy="1306057"/>
          </a:xfrm>
        </p:spPr>
        <p:txBody>
          <a:bodyPr>
            <a:normAutofit lnSpcReduction="10000"/>
          </a:bodyPr>
          <a:lstStyle/>
          <a:p>
            <a:r>
              <a:rPr lang="bg-BG" dirty="0"/>
              <a:t>Въведение в </a:t>
            </a:r>
            <a:r>
              <a:rPr lang="en-US" dirty="0"/>
              <a:t>GUI</a:t>
            </a:r>
            <a:r>
              <a:rPr lang="bg-BG" dirty="0"/>
              <a:t> приложенията и </a:t>
            </a:r>
            <a:r>
              <a:rPr lang="en-US" dirty="0"/>
              <a:t>Windows Forms</a:t>
            </a:r>
            <a:endParaRPr lang="bg-BG" dirty="0"/>
          </a:p>
          <a:p>
            <a:r>
              <a:rPr lang="bg-BG" dirty="0"/>
              <a:t>Форми, контроли, събития</a:t>
            </a:r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37F91798-9AD5-4209-8887-958029548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746" y="321501"/>
            <a:ext cx="11083636" cy="971589"/>
          </a:xfrm>
        </p:spPr>
        <p:txBody>
          <a:bodyPr/>
          <a:lstStyle/>
          <a:p>
            <a:r>
              <a:rPr lang="en-US" dirty="0"/>
              <a:t>GUI </a:t>
            </a:r>
            <a:r>
              <a:rPr lang="bg-BG" dirty="0"/>
              <a:t>приложения и </a:t>
            </a:r>
            <a:r>
              <a:rPr lang="en-US" dirty="0"/>
              <a:t>Windows Forms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9C89CDB-9A69-7B24-74E6-10BF87DE1C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2162" y="3037179"/>
            <a:ext cx="1977650" cy="88697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A6C893F-B1FD-6B4A-369A-4E179B2193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5656" y="3019356"/>
            <a:ext cx="4472298" cy="257269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66405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196287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bg-BG" sz="3000" dirty="0"/>
              <a:t>За да създадем </a:t>
            </a:r>
            <a:r>
              <a:rPr lang="en-US" sz="3000" dirty="0"/>
              <a:t>WinForms </a:t>
            </a:r>
            <a:r>
              <a:rPr lang="bg-BG" sz="3000" dirty="0"/>
              <a:t>проект</a:t>
            </a:r>
            <a:r>
              <a:rPr lang="en-US" sz="3000" dirty="0"/>
              <a:t>, </a:t>
            </a:r>
            <a:r>
              <a:rPr lang="bg-BG" sz="3000" dirty="0"/>
              <a:t>избираме </a:t>
            </a:r>
            <a:r>
              <a:rPr lang="en-US" sz="3000" b="1" dirty="0">
                <a:solidFill>
                  <a:schemeClr val="bg1"/>
                </a:solidFill>
              </a:rPr>
              <a:t>[Create a new project]</a:t>
            </a:r>
          </a:p>
          <a:p>
            <a:pPr>
              <a:lnSpc>
                <a:spcPct val="100000"/>
              </a:lnSpc>
            </a:pPr>
            <a:r>
              <a:rPr lang="bg-BG" sz="3000" dirty="0"/>
              <a:t>В търсачката пишем </a:t>
            </a:r>
            <a:r>
              <a:rPr lang="en-BG" sz="3000" dirty="0"/>
              <a:t>"</a:t>
            </a:r>
            <a:r>
              <a:rPr lang="en-US" sz="3000" dirty="0"/>
              <a:t>Windows Forms</a:t>
            </a:r>
            <a:r>
              <a:rPr lang="en-BG" sz="3000" dirty="0"/>
              <a:t>"</a:t>
            </a:r>
            <a:r>
              <a:rPr lang="en-US" sz="3000" dirty="0"/>
              <a:t>, </a:t>
            </a:r>
            <a:r>
              <a:rPr lang="bg-BG" sz="3000" dirty="0"/>
              <a:t>избираме </a:t>
            </a:r>
            <a:r>
              <a:rPr lang="bg-BG" sz="3000" b="1" dirty="0">
                <a:solidFill>
                  <a:schemeClr val="bg1"/>
                </a:solidFill>
              </a:rPr>
              <a:t>първата опция </a:t>
            </a:r>
            <a:r>
              <a:rPr lang="bg-BG" sz="3000" dirty="0"/>
              <a:t>(</a:t>
            </a:r>
            <a:r>
              <a:rPr lang="en-US" sz="3000" b="1" dirty="0"/>
              <a:t>Windows Forms App</a:t>
            </a:r>
            <a:r>
              <a:rPr lang="en-US" sz="3000" dirty="0"/>
              <a:t> with </a:t>
            </a:r>
            <a:r>
              <a:rPr lang="en-US" sz="3000" b="1" dirty="0"/>
              <a:t>C#</a:t>
            </a:r>
            <a:r>
              <a:rPr lang="en-US" sz="3000" dirty="0"/>
              <a:t>)</a:t>
            </a:r>
            <a:r>
              <a:rPr lang="bg-BG" sz="3000" dirty="0"/>
              <a:t> и натискаме </a:t>
            </a:r>
            <a:r>
              <a:rPr lang="en-US" sz="3000" b="1" dirty="0">
                <a:solidFill>
                  <a:schemeClr val="bg1"/>
                </a:solidFill>
              </a:rPr>
              <a:t>[Next]</a:t>
            </a:r>
            <a:endParaRPr lang="en-BG" sz="3000" dirty="0"/>
          </a:p>
          <a:p>
            <a:pPr>
              <a:buClr>
                <a:schemeClr val="tx2"/>
              </a:buClr>
            </a:pPr>
            <a:endParaRPr lang="ru-RU" sz="32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/>
          <a:lstStyle/>
          <a:p>
            <a:r>
              <a:rPr lang="bg-BG" dirty="0"/>
              <a:t>Създаване на </a:t>
            </a:r>
            <a:r>
              <a:rPr lang="en-US" dirty="0"/>
              <a:t>Windows Forms</a:t>
            </a:r>
            <a:r>
              <a:rPr lang="bg-BG" dirty="0"/>
              <a:t> проект (</a:t>
            </a:r>
            <a:r>
              <a:rPr lang="en-US" dirty="0"/>
              <a:t>1)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7D3519-4167-80DF-C10A-028DFA64D3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67698" y="3371721"/>
            <a:ext cx="8256603" cy="278038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764002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r>
              <a:rPr lang="bg-BG" sz="3000" dirty="0"/>
              <a:t>Задаваме </a:t>
            </a:r>
            <a:r>
              <a:rPr lang="bg-BG" sz="3000" b="1" dirty="0">
                <a:solidFill>
                  <a:schemeClr val="bg1"/>
                </a:solidFill>
              </a:rPr>
              <a:t>смислено име</a:t>
            </a:r>
            <a:r>
              <a:rPr lang="bg-BG" sz="3000" dirty="0"/>
              <a:t> на приложението, което описва неговото предназначение, например </a:t>
            </a:r>
            <a:r>
              <a:rPr lang="en-US" sz="3000" b="1" dirty="0">
                <a:solidFill>
                  <a:schemeClr val="bg1"/>
                </a:solidFill>
                <a:latin typeface="Consolas" panose="020B0609020204030204" pitchFamily="49" charset="0"/>
              </a:rPr>
              <a:t>DateTimeInfoApp</a:t>
            </a:r>
          </a:p>
          <a:p>
            <a:r>
              <a:rPr lang="bg-BG" sz="3000" dirty="0"/>
              <a:t>Натискаме </a:t>
            </a:r>
            <a:r>
              <a:rPr lang="en-US" sz="3000" b="1" dirty="0">
                <a:solidFill>
                  <a:schemeClr val="bg1"/>
                </a:solidFill>
              </a:rPr>
              <a:t>[Next]</a:t>
            </a:r>
            <a:r>
              <a:rPr lang="en-US" sz="3000" dirty="0"/>
              <a:t> </a:t>
            </a:r>
            <a:r>
              <a:rPr lang="en-US" sz="3000" dirty="0">
                <a:sym typeface="Wingdings" panose="05000000000000000000" pitchFamily="2" charset="2"/>
              </a:rPr>
              <a:t></a:t>
            </a:r>
            <a:r>
              <a:rPr lang="en-US" sz="3000" dirty="0"/>
              <a:t> </a:t>
            </a:r>
            <a:r>
              <a:rPr lang="en-US" sz="3000" b="1" dirty="0">
                <a:solidFill>
                  <a:schemeClr val="bg1"/>
                </a:solidFill>
              </a:rPr>
              <a:t>[Create]</a:t>
            </a:r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/>
          <a:lstStyle/>
          <a:p>
            <a:r>
              <a:rPr lang="bg-BG" dirty="0"/>
              <a:t>Създаване на </a:t>
            </a:r>
            <a:r>
              <a:rPr lang="en-US" dirty="0"/>
              <a:t>Windows Forms</a:t>
            </a:r>
            <a:r>
              <a:rPr lang="bg-BG" dirty="0"/>
              <a:t> проект</a:t>
            </a:r>
            <a:r>
              <a:rPr lang="en-US" dirty="0"/>
              <a:t> (2)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C491FE7-A793-CC36-7481-F63B995460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1936" y="2926700"/>
            <a:ext cx="3971022" cy="35803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1AE4605-CD8B-66F5-BCA9-F38D52881B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49317" y="3391363"/>
            <a:ext cx="4410862" cy="2650973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2" name="Right Arrow 1">
            <a:extLst>
              <a:ext uri="{FF2B5EF4-FFF2-40B4-BE49-F238E27FC236}">
                <a16:creationId xmlns:a16="http://schemas.microsoft.com/office/drawing/2014/main" id="{CF3E5132-66E0-2E42-680C-B44ED26BB86B}"/>
              </a:ext>
            </a:extLst>
          </p:cNvPr>
          <p:cNvSpPr/>
          <p:nvPr/>
        </p:nvSpPr>
        <p:spPr bwMode="auto">
          <a:xfrm>
            <a:off x="5208901" y="4464000"/>
            <a:ext cx="1292098" cy="612849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89488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</a:pPr>
            <a:r>
              <a:rPr lang="bg-BG" sz="3000" dirty="0"/>
              <a:t>Важно е след създаване на проекта да променим </a:t>
            </a:r>
            <a:r>
              <a:rPr lang="bg-BG" sz="3000" b="1" dirty="0">
                <a:solidFill>
                  <a:schemeClr val="bg1"/>
                </a:solidFill>
              </a:rPr>
              <a:t>името на формата</a:t>
            </a:r>
            <a:r>
              <a:rPr lang="bg-BG" sz="3000" dirty="0"/>
              <a:t>, така че то да </a:t>
            </a:r>
            <a:r>
              <a:rPr lang="bg-BG" sz="3000" b="1" dirty="0">
                <a:solidFill>
                  <a:schemeClr val="bg1"/>
                </a:solidFill>
              </a:rPr>
              <a:t>описва нейното предназначение</a:t>
            </a:r>
            <a:endParaRPr lang="en-US" sz="3000" b="1" dirty="0">
              <a:solidFill>
                <a:schemeClr val="bg1"/>
              </a:solidFill>
            </a:endParaRPr>
          </a:p>
          <a:p>
            <a:pPr>
              <a:buClr>
                <a:schemeClr val="tx2"/>
              </a:buClr>
            </a:pPr>
            <a:r>
              <a:rPr lang="bg-BG" sz="3000" dirty="0"/>
              <a:t>"</a:t>
            </a:r>
            <a:r>
              <a:rPr lang="en-US" sz="3000" b="1" dirty="0">
                <a:latin typeface="Consolas" panose="020B0609020204030204" pitchFamily="49" charset="0"/>
              </a:rPr>
              <a:t>Form1</a:t>
            </a:r>
            <a:r>
              <a:rPr lang="bg-BG" sz="3000" dirty="0"/>
              <a:t>"</a:t>
            </a:r>
            <a:r>
              <a:rPr lang="en-US" sz="3000" dirty="0"/>
              <a:t> </a:t>
            </a:r>
            <a:r>
              <a:rPr lang="en-US" sz="3000" dirty="0">
                <a:sym typeface="Wingdings" panose="05000000000000000000" pitchFamily="2" charset="2"/>
              </a:rPr>
              <a:t> </a:t>
            </a:r>
            <a:r>
              <a:rPr lang="bg-BG" sz="3000" dirty="0">
                <a:sym typeface="Wingdings" panose="05000000000000000000" pitchFamily="2" charset="2"/>
              </a:rPr>
              <a:t>"</a:t>
            </a:r>
            <a:r>
              <a:rPr lang="en-US" sz="3000" b="1" dirty="0">
                <a:latin typeface="Consolas" panose="020B0609020204030204" pitchFamily="49" charset="0"/>
                <a:sym typeface="Wingdings" panose="05000000000000000000" pitchFamily="2" charset="2"/>
              </a:rPr>
              <a:t>FormDateTimeInfo</a:t>
            </a:r>
            <a:r>
              <a:rPr lang="bg-BG" sz="3000" dirty="0">
                <a:sym typeface="Wingdings" panose="05000000000000000000" pitchFamily="2" charset="2"/>
              </a:rPr>
              <a:t>"</a:t>
            </a:r>
            <a:endParaRPr lang="en-BG" sz="3000" b="1" dirty="0">
              <a:solidFill>
                <a:schemeClr val="bg1"/>
              </a:solidFill>
            </a:endParaRPr>
          </a:p>
          <a:p>
            <a:pPr>
              <a:buClr>
                <a:schemeClr val="tx2"/>
              </a:buClr>
            </a:pPr>
            <a:endParaRPr lang="ru-RU" sz="32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/>
          <a:lstStyle/>
          <a:p>
            <a:r>
              <a:rPr lang="bg-BG" dirty="0"/>
              <a:t>Задаване на име на формата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033D7F0-BF5C-5F8A-6295-36A5A55F76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9849" y="3204000"/>
            <a:ext cx="4749800" cy="28067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C17A562-EE5D-D68B-AD6E-F0660C623D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3794" y="2949062"/>
            <a:ext cx="3942123" cy="349657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6" name="Right Arrow 5">
            <a:extLst>
              <a:ext uri="{FF2B5EF4-FFF2-40B4-BE49-F238E27FC236}">
                <a16:creationId xmlns:a16="http://schemas.microsoft.com/office/drawing/2014/main" id="{AB9218E2-CA1D-1CB7-9001-FBA94B48D5CE}"/>
              </a:ext>
            </a:extLst>
          </p:cNvPr>
          <p:cNvSpPr/>
          <p:nvPr/>
        </p:nvSpPr>
        <p:spPr bwMode="auto">
          <a:xfrm>
            <a:off x="5325703" y="4607350"/>
            <a:ext cx="810000" cy="540000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98138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sz="2800" b="1" dirty="0">
                <a:solidFill>
                  <a:schemeClr val="bg1"/>
                </a:solidFill>
              </a:rPr>
              <a:t>Properties</a:t>
            </a:r>
            <a:r>
              <a:rPr lang="en-US" sz="2800" dirty="0"/>
              <a:t> </a:t>
            </a:r>
            <a:r>
              <a:rPr lang="bg-BG" sz="2800" dirty="0"/>
              <a:t>прозорецът задава </a:t>
            </a:r>
            <a:r>
              <a:rPr lang="bg-BG" sz="2800" b="1" dirty="0"/>
              <a:t>свойства</a:t>
            </a:r>
            <a:r>
              <a:rPr lang="bg-BG" sz="2800" dirty="0"/>
              <a:t> / </a:t>
            </a:r>
            <a:r>
              <a:rPr lang="bg-BG" sz="2800" b="1" dirty="0"/>
              <a:t>събития</a:t>
            </a:r>
            <a:r>
              <a:rPr lang="bg-BG" sz="2800" dirty="0"/>
              <a:t> за избраната контрола</a:t>
            </a:r>
          </a:p>
          <a:p>
            <a:r>
              <a:rPr lang="bg-BG" sz="2800" dirty="0"/>
              <a:t>Нека да променим </a:t>
            </a:r>
            <a:r>
              <a:rPr lang="bg-BG" sz="2800" b="1" dirty="0">
                <a:solidFill>
                  <a:schemeClr val="bg1"/>
                </a:solidFill>
              </a:rPr>
              <a:t>заглавието на формата </a:t>
            </a:r>
            <a:r>
              <a:rPr lang="bg-BG" sz="2800" dirty="0"/>
              <a:t>от </a:t>
            </a:r>
            <a:r>
              <a:rPr lang="en-US" sz="2800" dirty="0"/>
              <a:t>Properties </a:t>
            </a:r>
            <a:r>
              <a:rPr lang="bg-BG" sz="2800" dirty="0"/>
              <a:t>прозореца</a:t>
            </a:r>
            <a:endParaRPr lang="en-BG" sz="2800" dirty="0"/>
          </a:p>
          <a:p>
            <a:pPr>
              <a:buClr>
                <a:schemeClr val="tx2"/>
              </a:buClr>
            </a:pPr>
            <a:endParaRPr lang="ru-RU" sz="32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 fontScale="90000"/>
          </a:bodyPr>
          <a:lstStyle/>
          <a:p>
            <a:r>
              <a:rPr lang="bg-BG" dirty="0"/>
              <a:t>Промяна на заглавие на формата в прозореца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C0D09DE-976D-4FF9-54DE-09E1A69296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073" y="2324357"/>
            <a:ext cx="6233384" cy="421353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3CD4217-47E6-82C7-A23D-3C935BCC42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21" y="3071083"/>
            <a:ext cx="4197309" cy="2590792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13" name="Right Arrow 12">
            <a:extLst>
              <a:ext uri="{FF2B5EF4-FFF2-40B4-BE49-F238E27FC236}">
                <a16:creationId xmlns:a16="http://schemas.microsoft.com/office/drawing/2014/main" id="{D7D22AA8-98D1-718C-DF8E-2125EBCF7D27}"/>
              </a:ext>
            </a:extLst>
          </p:cNvPr>
          <p:cNvSpPr/>
          <p:nvPr/>
        </p:nvSpPr>
        <p:spPr bwMode="auto">
          <a:xfrm>
            <a:off x="6891980" y="4176010"/>
            <a:ext cx="575217" cy="380938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46356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7255598" cy="5528766"/>
          </a:xfrm>
        </p:spPr>
        <p:txBody>
          <a:bodyPr>
            <a:normAutofit/>
          </a:bodyPr>
          <a:lstStyle/>
          <a:p>
            <a:r>
              <a:rPr lang="en-US" sz="3200" dirty="0"/>
              <a:t>Visual Studio Windows Form Designer</a:t>
            </a:r>
            <a:r>
              <a:rPr lang="bg-BG" sz="3200" dirty="0"/>
              <a:t> съдържа "</a:t>
            </a:r>
            <a:r>
              <a:rPr lang="en-US" sz="3200" b="1" dirty="0"/>
              <a:t>Toolbox</a:t>
            </a:r>
            <a:r>
              <a:rPr lang="bg-BG" sz="3200" dirty="0"/>
              <a:t>" с компоненти</a:t>
            </a:r>
            <a:endParaRPr lang="en-US" sz="3000" dirty="0"/>
          </a:p>
          <a:p>
            <a:pPr lvl="1"/>
            <a:r>
              <a:rPr lang="bg-BG" sz="3000" dirty="0"/>
              <a:t>От </a:t>
            </a:r>
            <a:r>
              <a:rPr lang="en-US" sz="3000" b="1" dirty="0"/>
              <a:t>Toolbox</a:t>
            </a:r>
            <a:r>
              <a:rPr lang="bg-BG" sz="3000" b="1" dirty="0"/>
              <a:t> </a:t>
            </a:r>
            <a:r>
              <a:rPr lang="bg-BG" sz="3000" dirty="0"/>
              <a:t>прозореца можем да добавяме </a:t>
            </a:r>
            <a:r>
              <a:rPr lang="bg-BG" sz="3000" b="1" dirty="0">
                <a:solidFill>
                  <a:schemeClr val="bg1"/>
                </a:solidFill>
              </a:rPr>
              <a:t>контроли</a:t>
            </a:r>
            <a:r>
              <a:rPr lang="bg-BG" sz="3000" dirty="0"/>
              <a:t> към формата</a:t>
            </a:r>
            <a:endParaRPr lang="en-US" sz="3000" dirty="0"/>
          </a:p>
          <a:p>
            <a:pPr lvl="1"/>
            <a:r>
              <a:rPr lang="bg-BG" sz="3000" dirty="0"/>
              <a:t>За да го отворим, избираме менюто</a:t>
            </a:r>
            <a:br>
              <a:rPr lang="bg-BG" sz="3000" dirty="0"/>
            </a:br>
            <a:r>
              <a:rPr lang="en-US" sz="3000" b="1" dirty="0">
                <a:solidFill>
                  <a:schemeClr val="bg1"/>
                </a:solidFill>
              </a:rPr>
              <a:t>View </a:t>
            </a:r>
            <a:r>
              <a:rPr lang="en-US" sz="3000" dirty="0">
                <a:sym typeface="Wingdings" panose="05000000000000000000" pitchFamily="2" charset="2"/>
              </a:rPr>
              <a:t></a:t>
            </a:r>
            <a:r>
              <a:rPr lang="en-US" sz="3000" b="1" dirty="0">
                <a:solidFill>
                  <a:schemeClr val="bg1"/>
                </a:solidFill>
              </a:rPr>
              <a:t> [Toolbox]</a:t>
            </a:r>
          </a:p>
          <a:p>
            <a:pPr>
              <a:buClr>
                <a:schemeClr val="tx2"/>
              </a:buClr>
            </a:pPr>
            <a:endParaRPr lang="ru-RU" sz="32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en-US" dirty="0"/>
              <a:t>Windows Form Designer - Toolbox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FB2ADC9-BA16-1E19-3D3B-F903B3C6CD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6971" y="1384784"/>
            <a:ext cx="4152421" cy="51210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492248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1737875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</a:pPr>
            <a:r>
              <a:rPr lang="bg-BG" sz="3200" dirty="0"/>
              <a:t>Избираме </a:t>
            </a:r>
            <a:r>
              <a:rPr lang="bg-BG" sz="3200" b="1" dirty="0">
                <a:solidFill>
                  <a:schemeClr val="bg1"/>
                </a:solidFill>
              </a:rPr>
              <a:t>коя контрола </a:t>
            </a:r>
            <a:r>
              <a:rPr lang="bg-BG" sz="3200" dirty="0"/>
              <a:t>искаме да добавим и я </a:t>
            </a:r>
            <a:r>
              <a:rPr lang="bg-BG" sz="3200" b="1" dirty="0">
                <a:solidFill>
                  <a:schemeClr val="bg1"/>
                </a:solidFill>
              </a:rPr>
              <a:t>дропваме във формата</a:t>
            </a:r>
            <a:endParaRPr lang="en-US" sz="3200" b="1" dirty="0">
              <a:solidFill>
                <a:schemeClr val="bg1"/>
              </a:solidFill>
            </a:endParaRPr>
          </a:p>
          <a:p>
            <a:pPr marL="0" indent="0">
              <a:buClr>
                <a:schemeClr val="tx2"/>
              </a:buClr>
              <a:buNone/>
            </a:pPr>
            <a:endParaRPr lang="ru-RU" sz="32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Поставяне на контрола във формата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275B4E-5138-BD63-6BC6-8C9D4EBE3E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4103" y="2509216"/>
            <a:ext cx="6823794" cy="360531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704912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882654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</a:pPr>
            <a:r>
              <a:rPr lang="bg-BG" sz="2800" dirty="0"/>
              <a:t>Променяме </a:t>
            </a:r>
            <a:r>
              <a:rPr lang="bg-BG" sz="2800" b="1" dirty="0">
                <a:solidFill>
                  <a:schemeClr val="bg1"/>
                </a:solidFill>
              </a:rPr>
              <a:t>името на контролата</a:t>
            </a:r>
            <a:r>
              <a:rPr lang="bg-BG" sz="2800" dirty="0"/>
              <a:t>: </a:t>
            </a:r>
            <a:r>
              <a:rPr lang="en-US" sz="2800" b="1" dirty="0">
                <a:latin typeface="Consolas" panose="020B0609020204030204" pitchFamily="49" charset="0"/>
                <a:cs typeface="Consolas" panose="020B0609020204030204" pitchFamily="49" charset="0"/>
              </a:rPr>
              <a:t>button1</a:t>
            </a:r>
            <a:r>
              <a:rPr lang="en-US" sz="2800" dirty="0"/>
              <a:t> </a:t>
            </a:r>
            <a:r>
              <a:rPr lang="en-US" sz="2800" dirty="0">
                <a:sym typeface="Wingdings" panose="05000000000000000000" pitchFamily="2" charset="2"/>
              </a:rPr>
              <a:t></a:t>
            </a:r>
            <a:r>
              <a:rPr lang="en-US" sz="2800" dirty="0"/>
              <a:t> </a:t>
            </a:r>
            <a:r>
              <a:rPr lang="en-US" sz="2800" b="1" dirty="0">
                <a:latin typeface="Consolas" panose="020B0609020204030204" pitchFamily="49" charset="0"/>
                <a:cs typeface="Consolas" panose="020B0609020204030204" pitchFamily="49" charset="0"/>
              </a:rPr>
              <a:t>buttonShowDateTime</a:t>
            </a:r>
            <a:endParaRPr lang="ru-RU" sz="28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Задаване на име на поставената контрола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257D379-7A43-73CA-B445-375CB2F496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250" y="2084033"/>
            <a:ext cx="6550363" cy="389811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1A94C67-770F-A795-48D0-F728714BF2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1279" y="2761903"/>
            <a:ext cx="3851751" cy="2542374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13" name="Right Arrow 12">
            <a:extLst>
              <a:ext uri="{FF2B5EF4-FFF2-40B4-BE49-F238E27FC236}">
                <a16:creationId xmlns:a16="http://schemas.microsoft.com/office/drawing/2014/main" id="{DAC0E42F-AB12-1BB8-9CAD-AC0A7AFFC647}"/>
              </a:ext>
            </a:extLst>
          </p:cNvPr>
          <p:cNvSpPr/>
          <p:nvPr/>
        </p:nvSpPr>
        <p:spPr bwMode="auto">
          <a:xfrm>
            <a:off x="7060142" y="3911951"/>
            <a:ext cx="657608" cy="380938"/>
          </a:xfrm>
          <a:prstGeom prst="rightArrow">
            <a:avLst>
              <a:gd name="adj1" fmla="val 51057"/>
              <a:gd name="adj2" fmla="val 56983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09754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3897875"/>
          </a:xfrm>
        </p:spPr>
        <p:txBody>
          <a:bodyPr>
            <a:normAutofit/>
          </a:bodyPr>
          <a:lstStyle/>
          <a:p>
            <a:r>
              <a:rPr lang="bg-BG" dirty="0"/>
              <a:t>Важно е след създаване на </a:t>
            </a:r>
            <a:r>
              <a:rPr lang="bg-BG" b="1" dirty="0">
                <a:solidFill>
                  <a:schemeClr val="bg1"/>
                </a:solidFill>
              </a:rPr>
              <a:t>форма</a:t>
            </a:r>
            <a:r>
              <a:rPr lang="bg-BG" dirty="0"/>
              <a:t> или слагане на </a:t>
            </a:r>
            <a:r>
              <a:rPr lang="bg-BG" b="1" dirty="0">
                <a:solidFill>
                  <a:schemeClr val="bg1"/>
                </a:solidFill>
              </a:rPr>
              <a:t>контрола</a:t>
            </a:r>
            <a:r>
              <a:rPr lang="bg-BG" dirty="0"/>
              <a:t> веднага да зададем </a:t>
            </a:r>
            <a:r>
              <a:rPr lang="bg-BG" b="1" dirty="0">
                <a:solidFill>
                  <a:schemeClr val="bg1"/>
                </a:solidFill>
              </a:rPr>
              <a:t>описателно име</a:t>
            </a:r>
          </a:p>
          <a:p>
            <a:pPr lvl="1"/>
            <a:r>
              <a:rPr lang="bg-BG" dirty="0"/>
              <a:t>Името трябва да отговаря на въпроса:</a:t>
            </a:r>
            <a:br>
              <a:rPr lang="bg-BG" dirty="0"/>
            </a:br>
            <a:r>
              <a:rPr lang="bg-BG" sz="3200" dirty="0"/>
              <a:t>"</a:t>
            </a:r>
            <a:r>
              <a:rPr lang="bg-BG" b="1" dirty="0"/>
              <a:t>За какво служи тази форма/контрола?</a:t>
            </a:r>
            <a:r>
              <a:rPr lang="en-BG" sz="3200" dirty="0"/>
              <a:t>"</a:t>
            </a:r>
            <a:endParaRPr lang="bg-BG" dirty="0"/>
          </a:p>
          <a:p>
            <a:pPr lvl="1"/>
            <a:r>
              <a:rPr lang="bg-BG" dirty="0"/>
              <a:t>Сменяме числото "</a:t>
            </a:r>
            <a:r>
              <a:rPr lang="en-US" b="1" dirty="0">
                <a:latin typeface="Consolas" panose="020B0609020204030204" pitchFamily="49" charset="0"/>
              </a:rPr>
              <a:t>1</a:t>
            </a:r>
            <a:r>
              <a:rPr lang="bg-BG" dirty="0"/>
              <a:t>" с нещо описателно</a:t>
            </a:r>
          </a:p>
          <a:p>
            <a:pPr lvl="1"/>
            <a:r>
              <a:rPr lang="bg-BG" dirty="0"/>
              <a:t>Например "</a:t>
            </a:r>
            <a:r>
              <a:rPr lang="en-US" b="1" dirty="0">
                <a:latin typeface="Consolas" panose="020B0609020204030204" pitchFamily="49" charset="0"/>
              </a:rPr>
              <a:t>button1</a:t>
            </a:r>
            <a:r>
              <a:rPr lang="bg-BG" dirty="0"/>
              <a:t>"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"</a:t>
            </a:r>
            <a:r>
              <a:rPr lang="en-US" b="1" dirty="0">
                <a:latin typeface="Consolas" panose="020B0609020204030204" pitchFamily="49" charset="0"/>
                <a:sym typeface="Wingdings" panose="05000000000000000000" pitchFamily="2" charset="2"/>
              </a:rPr>
              <a:t>buttonConfirm</a:t>
            </a:r>
            <a:r>
              <a:rPr lang="en-US" dirty="0">
                <a:sym typeface="Wingdings" panose="05000000000000000000" pitchFamily="2" charset="2"/>
              </a:rPr>
              <a:t>"</a:t>
            </a:r>
            <a:endParaRPr lang="bg-BG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 fontScale="90000"/>
          </a:bodyPr>
          <a:lstStyle/>
          <a:p>
            <a:r>
              <a:rPr lang="bg-BG" dirty="0"/>
              <a:t>Задаване на описателни имена на променливите</a:t>
            </a:r>
            <a:endParaRPr lang="en-US" dirty="0"/>
          </a:p>
        </p:txBody>
      </p:sp>
      <p:sp>
        <p:nvSpPr>
          <p:cNvPr id="10" name="Rectangle 5">
            <a:extLst>
              <a:ext uri="{FF2B5EF4-FFF2-40B4-BE49-F238E27FC236}">
                <a16:creationId xmlns:a16="http://schemas.microsoft.com/office/drawing/2014/main" id="{70ECF4F7-5BFD-5B36-A192-2814BDE9EE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06000" y="5094000"/>
            <a:ext cx="9479332" cy="571996"/>
          </a:xfrm>
          <a:prstGeom prst="rect">
            <a:avLst/>
          </a:prstGeom>
          <a:solidFill>
            <a:schemeClr val="accent5">
              <a:lumMod val="60000"/>
              <a:lumOff val="40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pPr defTabSz="1218072" latinLnBrk="1">
              <a:spcBef>
                <a:spcPts val="600"/>
              </a:spcBef>
              <a:spcAft>
                <a:spcPts val="600"/>
              </a:spcAft>
            </a:pPr>
            <a:r>
              <a:rPr lang="en-US" sz="2300" b="1" noProof="1">
                <a:latin typeface="Consolas" pitchFamily="49" charset="0"/>
              </a:rPr>
              <a:t>buttonConfirm, buttonDelete, textBoxCity, dropdownCountry</a:t>
            </a:r>
          </a:p>
        </p:txBody>
      </p:sp>
      <p:pic>
        <p:nvPicPr>
          <p:cNvPr id="11" name="Picture 2" descr="haken, installed, ok, package, richtig, right, tick, updated icon">
            <a:extLst>
              <a:ext uri="{FF2B5EF4-FFF2-40B4-BE49-F238E27FC236}">
                <a16:creationId xmlns:a16="http://schemas.microsoft.com/office/drawing/2014/main" id="{B0EA8E0E-07AB-D0BC-CDD7-A95DE151C7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1380" y="5124398"/>
            <a:ext cx="568622" cy="511200"/>
          </a:xfrm>
          <a:prstGeom prst="rect">
            <a:avLst/>
          </a:prstGeom>
          <a:noFill/>
          <a:effectLst>
            <a:outerShdw blurRad="101600" sx="102000" sy="102000" algn="ctr" rotWithShape="0">
              <a:schemeClr val="tx2">
                <a:lumMod val="60000"/>
                <a:lumOff val="40000"/>
                <a:alpha val="7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5">
            <a:extLst>
              <a:ext uri="{FF2B5EF4-FFF2-40B4-BE49-F238E27FC236}">
                <a16:creationId xmlns:a16="http://schemas.microsoft.com/office/drawing/2014/main" id="{652D8FEC-2591-8A1E-859A-0B69AB78E1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1668" y="5935449"/>
            <a:ext cx="9479332" cy="587385"/>
          </a:xfrm>
          <a:prstGeom prst="rect">
            <a:avLst/>
          </a:prstGeom>
          <a:solidFill>
            <a:schemeClr val="accent5">
              <a:lumMod val="60000"/>
              <a:lumOff val="40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pPr defTabSz="1218072" latinLnBrk="1">
              <a:spcBef>
                <a:spcPts val="600"/>
              </a:spcBef>
              <a:spcAft>
                <a:spcPts val="600"/>
              </a:spcAft>
            </a:pPr>
            <a:r>
              <a:rPr lang="en-US" sz="2400" b="1" noProof="1">
                <a:latin typeface="Consolas" pitchFamily="49" charset="0"/>
              </a:rPr>
              <a:t>button1, button2, a, b, c, foo, input, dropdownNew</a:t>
            </a:r>
          </a:p>
        </p:txBody>
      </p:sp>
      <p:pic>
        <p:nvPicPr>
          <p:cNvPr id="13" name="Picture 12" descr="approve, block, cancel, delete, reject icon">
            <a:extLst>
              <a:ext uri="{FF2B5EF4-FFF2-40B4-BE49-F238E27FC236}">
                <a16:creationId xmlns:a16="http://schemas.microsoft.com/office/drawing/2014/main" id="{40A4FBB1-46CE-8A4A-6A8C-F196288D05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1151" y="5962511"/>
            <a:ext cx="538851" cy="533260"/>
          </a:xfrm>
          <a:prstGeom prst="rect">
            <a:avLst/>
          </a:prstGeom>
          <a:noFill/>
          <a:effectLst>
            <a:outerShdw blurRad="101600" sx="102000" sy="102000" algn="ctr" rotWithShape="0">
              <a:srgbClr val="FF3300">
                <a:alpha val="69804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8704B80-4D1A-1E06-FF33-19493C36BF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5102" y="1944000"/>
            <a:ext cx="2948744" cy="26550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44133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</a:pPr>
            <a:r>
              <a:rPr lang="bg-BG" sz="3200" dirty="0"/>
              <a:t>Променяме </a:t>
            </a:r>
            <a:r>
              <a:rPr lang="bg-BG" sz="3200" b="1" dirty="0">
                <a:solidFill>
                  <a:schemeClr val="bg1"/>
                </a:solidFill>
              </a:rPr>
              <a:t>текста</a:t>
            </a:r>
            <a:r>
              <a:rPr lang="bg-BG" sz="3200" dirty="0"/>
              <a:t> на бутона</a:t>
            </a:r>
            <a:endParaRPr lang="ru-RU" sz="32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Настройка на контроли във формата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489E9F3-A04A-1462-F89B-2007855EE4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00" y="2034000"/>
            <a:ext cx="6936131" cy="412287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DC89293-0DAE-9A8A-957A-29D181C5DF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6849" y="2684695"/>
            <a:ext cx="3811151" cy="255162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13" name="Right Arrow 12">
            <a:extLst>
              <a:ext uri="{FF2B5EF4-FFF2-40B4-BE49-F238E27FC236}">
                <a16:creationId xmlns:a16="http://schemas.microsoft.com/office/drawing/2014/main" id="{D92D6C2F-8FE9-3232-49C0-287DF1077FD6}"/>
              </a:ext>
            </a:extLst>
          </p:cNvPr>
          <p:cNvSpPr/>
          <p:nvPr/>
        </p:nvSpPr>
        <p:spPr bwMode="auto">
          <a:xfrm>
            <a:off x="7361137" y="3740747"/>
            <a:ext cx="600153" cy="439519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86982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</a:pPr>
            <a:r>
              <a:rPr lang="bg-BG" sz="3200" dirty="0"/>
              <a:t>За да </a:t>
            </a:r>
            <a:r>
              <a:rPr lang="bg-BG" sz="3200" b="1" dirty="0">
                <a:solidFill>
                  <a:schemeClr val="bg1"/>
                </a:solidFill>
              </a:rPr>
              <a:t>стартираме</a:t>
            </a:r>
            <a:r>
              <a:rPr lang="bg-BG" sz="3200" dirty="0"/>
              <a:t> нашия проект, избираме </a:t>
            </a:r>
            <a:r>
              <a:rPr lang="en-US" sz="3200" b="1" dirty="0">
                <a:solidFill>
                  <a:schemeClr val="bg1"/>
                </a:solidFill>
              </a:rPr>
              <a:t>Debug </a:t>
            </a:r>
            <a:r>
              <a:rPr lang="en-US" sz="3000" dirty="0">
                <a:sym typeface="Wingdings" panose="05000000000000000000" pitchFamily="2" charset="2"/>
              </a:rPr>
              <a:t></a:t>
            </a:r>
            <a:r>
              <a:rPr lang="en-US" sz="3200" b="1" dirty="0">
                <a:solidFill>
                  <a:schemeClr val="bg1"/>
                </a:solidFill>
              </a:rPr>
              <a:t> [Start] Without Debugging</a:t>
            </a:r>
            <a:r>
              <a:rPr lang="bg-BG" sz="3200" dirty="0"/>
              <a:t> или натискаме </a:t>
            </a:r>
            <a:r>
              <a:rPr lang="en-US" sz="3200" b="1" dirty="0">
                <a:solidFill>
                  <a:schemeClr val="bg1"/>
                </a:solidFill>
              </a:rPr>
              <a:t>[Ctrl+F5]</a:t>
            </a:r>
          </a:p>
          <a:p>
            <a:pPr>
              <a:buClr>
                <a:schemeClr val="tx2"/>
              </a:buClr>
            </a:pPr>
            <a:endParaRPr lang="ru-RU" sz="32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Компилация и стартиране на проекта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8911C5-2A2D-0AC1-7CB1-8E735FBE11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000" y="3429000"/>
            <a:ext cx="3538015" cy="2131881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4348EF-3883-A64B-9B04-7D70BD311D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2415855"/>
            <a:ext cx="5292069" cy="409114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11" name="Right Arrow 10">
            <a:extLst>
              <a:ext uri="{FF2B5EF4-FFF2-40B4-BE49-F238E27FC236}">
                <a16:creationId xmlns:a16="http://schemas.microsoft.com/office/drawing/2014/main" id="{1CFE64DC-6D0C-B1C5-5762-B84EDE833B02}"/>
              </a:ext>
            </a:extLst>
          </p:cNvPr>
          <p:cNvSpPr/>
          <p:nvPr/>
        </p:nvSpPr>
        <p:spPr bwMode="auto">
          <a:xfrm>
            <a:off x="6227957" y="4104000"/>
            <a:ext cx="1107068" cy="691291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3541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6A760D59-0056-4F39-B077-DBDBE3D2927E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44419" name="Slide Body"/>
          <p:cNvSpPr>
            <a:spLocks noGrp="1" noChangeArrowheads="1"/>
          </p:cNvSpPr>
          <p:nvPr>
            <p:ph type="body" sz="quarter" idx="13"/>
          </p:nvPr>
        </p:nvSpPr>
        <p:spPr>
          <a:xfrm>
            <a:off x="196766" y="1371604"/>
            <a:ext cx="11781606" cy="5207396"/>
          </a:xfrm>
        </p:spPr>
        <p:txBody>
          <a:bodyPr>
            <a:normAutofit fontScale="85000" lnSpcReduction="20000"/>
          </a:bodyPr>
          <a:lstStyle/>
          <a:p>
            <a:r>
              <a:rPr lang="bg-BG" dirty="0"/>
              <a:t>Какво е </a:t>
            </a:r>
            <a:r>
              <a:rPr lang="bg-BG" b="1" dirty="0">
                <a:solidFill>
                  <a:schemeClr val="bg1"/>
                </a:solidFill>
              </a:rPr>
              <a:t>графичен потребителски интерфейс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/>
              <a:t>(GUI)</a:t>
            </a:r>
            <a:r>
              <a:rPr lang="bg-BG" dirty="0"/>
              <a:t>?</a:t>
            </a:r>
          </a:p>
          <a:p>
            <a:r>
              <a:rPr lang="bg-BG" dirty="0"/>
              <a:t>Въведение в </a:t>
            </a:r>
            <a:r>
              <a:rPr lang="en-US" b="1" dirty="0">
                <a:solidFill>
                  <a:schemeClr val="bg1"/>
                </a:solidFill>
              </a:rPr>
              <a:t>Windows Forms</a:t>
            </a:r>
            <a:endParaRPr lang="bg-BG" b="1" dirty="0">
              <a:solidFill>
                <a:schemeClr val="bg1"/>
              </a:solidFill>
            </a:endParaRPr>
          </a:p>
          <a:p>
            <a:r>
              <a:rPr lang="bg-BG" dirty="0"/>
              <a:t>Първо </a:t>
            </a:r>
            <a:r>
              <a:rPr lang="en-US" b="1" dirty="0">
                <a:solidFill>
                  <a:schemeClr val="bg1"/>
                </a:solidFill>
              </a:rPr>
              <a:t>GUI </a:t>
            </a:r>
            <a:r>
              <a:rPr lang="bg-BG" b="1" dirty="0">
                <a:solidFill>
                  <a:schemeClr val="bg1"/>
                </a:solidFill>
              </a:rPr>
              <a:t>приложение</a:t>
            </a:r>
          </a:p>
          <a:p>
            <a:pPr lvl="1"/>
            <a:r>
              <a:rPr lang="bg-BG" dirty="0"/>
              <a:t>Форма, бутон, свойства, хващане и обработка на събития</a:t>
            </a:r>
            <a:endParaRPr lang="en-US" dirty="0"/>
          </a:p>
          <a:p>
            <a:r>
              <a:rPr lang="en-US" dirty="0"/>
              <a:t>​</a:t>
            </a:r>
            <a:r>
              <a:rPr lang="bg-BG" b="1" dirty="0">
                <a:solidFill>
                  <a:schemeClr val="bg1"/>
                </a:solidFill>
              </a:rPr>
              <a:t>Основни </a:t>
            </a:r>
            <a:r>
              <a:rPr lang="en-US" b="1" dirty="0">
                <a:solidFill>
                  <a:schemeClr val="bg1"/>
                </a:solidFill>
              </a:rPr>
              <a:t>UI </a:t>
            </a:r>
            <a:r>
              <a:rPr lang="bg-BG" b="1" dirty="0">
                <a:solidFill>
                  <a:schemeClr val="bg1"/>
                </a:solidFill>
              </a:rPr>
              <a:t>контроли</a:t>
            </a:r>
          </a:p>
          <a:p>
            <a:pPr lvl="1"/>
            <a:r>
              <a:rPr lang="en-US" dirty="0"/>
              <a:t>Form, Label, TextBox, Button</a:t>
            </a:r>
            <a:endParaRPr lang="bg-BG" dirty="0"/>
          </a:p>
          <a:p>
            <a:r>
              <a:rPr lang="bg-BG" dirty="0"/>
              <a:t>Примерно приложение</a:t>
            </a:r>
            <a:r>
              <a:rPr lang="en-US" dirty="0"/>
              <a:t>: </a:t>
            </a:r>
            <a:r>
              <a:rPr lang="bg-BG" b="1" dirty="0">
                <a:solidFill>
                  <a:schemeClr val="bg1"/>
                </a:solidFill>
              </a:rPr>
              <a:t>суматор на две числа</a:t>
            </a:r>
            <a:endParaRPr lang="en-US" dirty="0">
              <a:solidFill>
                <a:schemeClr val="bg1"/>
              </a:solidFill>
            </a:endParaRPr>
          </a:p>
          <a:p>
            <a:pPr>
              <a:buClr>
                <a:schemeClr val="tx1"/>
              </a:buClr>
            </a:pPr>
            <a:r>
              <a:rPr lang="en-US" dirty="0">
                <a:solidFill>
                  <a:schemeClr val="bg1"/>
                </a:solidFill>
              </a:rPr>
              <a:t>​</a:t>
            </a:r>
            <a:r>
              <a:rPr lang="bg-BG" b="1" dirty="0">
                <a:solidFill>
                  <a:schemeClr val="bg1"/>
                </a:solidFill>
              </a:rPr>
              <a:t>Други </a:t>
            </a:r>
            <a:r>
              <a:rPr lang="en-US" b="1" dirty="0">
                <a:solidFill>
                  <a:schemeClr val="bg1"/>
                </a:solidFill>
              </a:rPr>
              <a:t>UI</a:t>
            </a:r>
            <a:r>
              <a:rPr lang="bg-BG" b="1" dirty="0">
                <a:solidFill>
                  <a:schemeClr val="bg1"/>
                </a:solidFill>
              </a:rPr>
              <a:t> контроли</a:t>
            </a:r>
          </a:p>
          <a:p>
            <a:pPr lvl="1"/>
            <a:r>
              <a:rPr lang="en-US" dirty="0"/>
              <a:t>ListBox, ComboBox, Checkbox, Radio Button</a:t>
            </a:r>
          </a:p>
        </p:txBody>
      </p:sp>
      <p:sp>
        <p:nvSpPr>
          <p:cNvPr id="444418" name="Slide Title"/>
          <p:cNvSpPr>
            <a:spLocks noGrp="1" noChangeArrowheads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/>
          <a:lstStyle/>
          <a:p>
            <a:r>
              <a:rPr lang="bg-BG"/>
              <a:t>Съдържание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</a:pPr>
            <a:r>
              <a:rPr lang="bg-BG" dirty="0"/>
              <a:t>Всички </a:t>
            </a:r>
            <a:r>
              <a:rPr lang="bg-BG" b="1" dirty="0">
                <a:solidFill>
                  <a:schemeClr val="bg1"/>
                </a:solidFill>
              </a:rPr>
              <a:t>контроли</a:t>
            </a:r>
            <a:r>
              <a:rPr lang="bg-BG" dirty="0"/>
              <a:t> от </a:t>
            </a:r>
            <a:r>
              <a:rPr lang="en-GB" dirty="0"/>
              <a:t>Windows Forms </a:t>
            </a:r>
            <a:r>
              <a:rPr lang="bg-BG" dirty="0"/>
              <a:t>дефинират </a:t>
            </a:r>
            <a:r>
              <a:rPr lang="bg-BG" b="1" dirty="0">
                <a:solidFill>
                  <a:schemeClr val="bg1"/>
                </a:solidFill>
              </a:rPr>
              <a:t>събития</a:t>
            </a:r>
            <a:r>
              <a:rPr lang="bg-BG" dirty="0"/>
              <a:t>, които могат да се </a:t>
            </a:r>
            <a:r>
              <a:rPr lang="bg-BG" b="1" dirty="0">
                <a:solidFill>
                  <a:schemeClr val="bg1"/>
                </a:solidFill>
              </a:rPr>
              <a:t>прихващат</a:t>
            </a:r>
            <a:r>
              <a:rPr lang="bg-BG" dirty="0"/>
              <a:t> и </a:t>
            </a:r>
            <a:r>
              <a:rPr lang="bg-BG" b="1" dirty="0">
                <a:solidFill>
                  <a:schemeClr val="bg1"/>
                </a:solidFill>
              </a:rPr>
              <a:t>обработват</a:t>
            </a:r>
            <a:r>
              <a:rPr lang="bg-BG" dirty="0"/>
              <a:t> със </a:t>
            </a:r>
            <a:r>
              <a:rPr lang="en-US" b="1" dirty="0"/>
              <a:t>C#</a:t>
            </a:r>
            <a:r>
              <a:rPr lang="en-US" dirty="0"/>
              <a:t> </a:t>
            </a:r>
            <a:r>
              <a:rPr lang="bg-BG" dirty="0"/>
              <a:t>код</a:t>
            </a:r>
          </a:p>
          <a:p>
            <a:pPr lvl="1"/>
            <a:r>
              <a:rPr lang="bg-BG" b="1" dirty="0"/>
              <a:t>Пример</a:t>
            </a:r>
            <a:r>
              <a:rPr lang="bg-BG" dirty="0"/>
              <a:t>: при натискане на бутон изпълни ето този код</a:t>
            </a:r>
          </a:p>
          <a:p>
            <a:pPr lvl="1"/>
            <a:r>
              <a:rPr lang="bg-BG" b="1" dirty="0"/>
              <a:t>Пример</a:t>
            </a:r>
            <a:r>
              <a:rPr lang="bg-BG" dirty="0"/>
              <a:t>: при показване на формата изпълни ето този код</a:t>
            </a:r>
            <a:endParaRPr lang="en-US" dirty="0"/>
          </a:p>
          <a:p>
            <a:r>
              <a:rPr lang="bg-BG" dirty="0"/>
              <a:t>В нашето приложение искаме да </a:t>
            </a:r>
            <a:r>
              <a:rPr lang="bg-BG" b="1" dirty="0">
                <a:solidFill>
                  <a:schemeClr val="bg1"/>
                </a:solidFill>
              </a:rPr>
              <a:t>хванем</a:t>
            </a:r>
            <a:r>
              <a:rPr lang="bg-BG" dirty="0"/>
              <a:t> "</a:t>
            </a:r>
            <a:r>
              <a:rPr lang="bg-BG" b="1" i="1" dirty="0"/>
              <a:t>натискане на бутона</a:t>
            </a:r>
            <a:r>
              <a:rPr lang="bg-BG" dirty="0"/>
              <a:t>" и да покажем текущата </a:t>
            </a:r>
            <a:r>
              <a:rPr lang="bg-BG" b="1" dirty="0">
                <a:solidFill>
                  <a:schemeClr val="bg1"/>
                </a:solidFill>
              </a:rPr>
              <a:t>дата и час</a:t>
            </a:r>
          </a:p>
          <a:p>
            <a:pPr lvl="1"/>
            <a:r>
              <a:rPr lang="bg-BG" dirty="0"/>
              <a:t>Хващаме събитието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Button.Click</a:t>
            </a:r>
            <a:r>
              <a:rPr lang="bg-BG" dirty="0">
                <a:solidFill>
                  <a:schemeClr val="bg1"/>
                </a:solidFill>
              </a:rPr>
              <a:t> </a:t>
            </a:r>
            <a:r>
              <a:rPr lang="bg-BG" dirty="0"/>
              <a:t>и пишем </a:t>
            </a:r>
            <a:r>
              <a:rPr lang="en-US" b="1" dirty="0"/>
              <a:t>C#</a:t>
            </a:r>
            <a:r>
              <a:rPr lang="en-US" dirty="0"/>
              <a:t> </a:t>
            </a:r>
            <a:r>
              <a:rPr lang="bg-BG" dirty="0"/>
              <a:t>код (</a:t>
            </a:r>
            <a:r>
              <a:rPr lang="bg-BG" b="1" dirty="0">
                <a:solidFill>
                  <a:schemeClr val="bg1"/>
                </a:solidFill>
              </a:rPr>
              <a:t>обработчик</a:t>
            </a:r>
            <a:r>
              <a:rPr lang="bg-BG" dirty="0"/>
              <a:t> на събитието)</a:t>
            </a:r>
            <a:endParaRPr lang="en-US" dirty="0"/>
          </a:p>
          <a:p>
            <a:pPr>
              <a:buClr>
                <a:schemeClr val="tx2"/>
              </a:buClr>
            </a:pPr>
            <a:endParaRPr lang="ru-RU" sz="32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Прихващане и обработване на събития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3098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bg-BG" sz="3000" dirty="0"/>
              <a:t>За да </a:t>
            </a:r>
            <a:r>
              <a:rPr lang="bg-BG" sz="3000" b="1" dirty="0">
                <a:solidFill>
                  <a:schemeClr val="bg1"/>
                </a:solidFill>
              </a:rPr>
              <a:t>хванем</a:t>
            </a:r>
            <a:r>
              <a:rPr lang="bg-BG" sz="3000" dirty="0"/>
              <a:t> </a:t>
            </a:r>
            <a:r>
              <a:rPr lang="en-US" sz="3000" b="1" dirty="0">
                <a:latin typeface="Consolas" panose="020B0609020204030204" pitchFamily="49" charset="0"/>
              </a:rPr>
              <a:t>Button.Click</a:t>
            </a:r>
            <a:r>
              <a:rPr lang="bg-BG" sz="3000" dirty="0"/>
              <a:t>, намираме свойството </a:t>
            </a:r>
            <a:r>
              <a:rPr lang="en-US" sz="3000" b="1" dirty="0">
                <a:solidFill>
                  <a:schemeClr val="bg1"/>
                </a:solidFill>
              </a:rPr>
              <a:t>Click</a:t>
            </a:r>
            <a:r>
              <a:rPr lang="en-US" sz="3000" dirty="0"/>
              <a:t> </a:t>
            </a:r>
            <a:r>
              <a:rPr lang="bg-BG" sz="3000" dirty="0"/>
              <a:t>от прозореца </a:t>
            </a:r>
            <a:r>
              <a:rPr lang="en-US" sz="3000" b="1" dirty="0">
                <a:solidFill>
                  <a:schemeClr val="bg1"/>
                </a:solidFill>
              </a:rPr>
              <a:t>Properties</a:t>
            </a:r>
            <a:r>
              <a:rPr lang="bg-BG" sz="3000" b="1" dirty="0">
                <a:solidFill>
                  <a:schemeClr val="bg1"/>
                </a:solidFill>
              </a:rPr>
              <a:t> </a:t>
            </a:r>
            <a:r>
              <a:rPr lang="bg-BG" sz="3000" dirty="0"/>
              <a:t>и</a:t>
            </a:r>
            <a:r>
              <a:rPr lang="bg-BG" sz="3000" dirty="0">
                <a:solidFill>
                  <a:schemeClr val="bg1"/>
                </a:solidFill>
              </a:rPr>
              <a:t> </a:t>
            </a:r>
            <a:r>
              <a:rPr lang="bg-BG" sz="3000" dirty="0"/>
              <a:t>щракаме</a:t>
            </a:r>
            <a:r>
              <a:rPr lang="bg-BG" sz="3000" b="1" dirty="0"/>
              <a:t> </a:t>
            </a:r>
            <a:r>
              <a:rPr lang="bg-BG" sz="3000" b="1" dirty="0">
                <a:solidFill>
                  <a:schemeClr val="bg1"/>
                </a:solidFill>
              </a:rPr>
              <a:t>2 пъти </a:t>
            </a:r>
            <a:r>
              <a:rPr lang="bg-BG" sz="3000" dirty="0"/>
              <a:t>върху празното поле</a:t>
            </a:r>
            <a:endParaRPr lang="en-US" sz="3000" dirty="0"/>
          </a:p>
          <a:p>
            <a:pPr lvl="1">
              <a:lnSpc>
                <a:spcPct val="100000"/>
              </a:lnSpc>
            </a:pPr>
            <a:r>
              <a:rPr lang="bg-BG" sz="2800" dirty="0"/>
              <a:t>Така създаваме метод-обработчик за това свойство</a:t>
            </a:r>
            <a:endParaRPr lang="en-US" sz="2800" dirty="0"/>
          </a:p>
          <a:p>
            <a:pPr>
              <a:buClr>
                <a:schemeClr val="tx2"/>
              </a:buClr>
            </a:pPr>
            <a:endParaRPr lang="ru-RU" sz="32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Хващане на </a:t>
            </a:r>
            <a:r>
              <a:rPr lang="en-US" dirty="0"/>
              <a:t>Button.Click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B2B4B06-D329-0FC9-885B-F557E03249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00" y="2771963"/>
            <a:ext cx="5851557" cy="3735037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2AA7B50-F883-4DD7-EFD8-81A5AD1088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6000" y="3294000"/>
            <a:ext cx="4250694" cy="21600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2" name="Right Arrow 1">
            <a:extLst>
              <a:ext uri="{FF2B5EF4-FFF2-40B4-BE49-F238E27FC236}">
                <a16:creationId xmlns:a16="http://schemas.microsoft.com/office/drawing/2014/main" id="{87CAFC1A-012C-0558-4D28-506E0701B5CB}"/>
              </a:ext>
            </a:extLst>
          </p:cNvPr>
          <p:cNvSpPr/>
          <p:nvPr/>
        </p:nvSpPr>
        <p:spPr bwMode="auto">
          <a:xfrm>
            <a:off x="6398867" y="4317913"/>
            <a:ext cx="619400" cy="439519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24872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</a:pPr>
            <a:r>
              <a:rPr lang="bg-BG" sz="3000" dirty="0">
                <a:latin typeface="Calibri" panose="020F0502020204030204" pitchFamily="34" charset="0"/>
                <a:cs typeface="Calibri" panose="020F0502020204030204" pitchFamily="34" charset="0"/>
              </a:rPr>
              <a:t>При двойно щракване в събитието, в отворилия се </a:t>
            </a:r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C# </a:t>
            </a:r>
            <a:r>
              <a:rPr lang="bg-BG" sz="3000" dirty="0">
                <a:latin typeface="Calibri" panose="020F0502020204030204" pitchFamily="34" charset="0"/>
                <a:cs typeface="Calibri" panose="020F0502020204030204" pitchFamily="34" charset="0"/>
              </a:rPr>
              <a:t>файл ще се покаже метода </a:t>
            </a:r>
            <a:r>
              <a:rPr lang="en-US" sz="30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buttonShowDateTime_Click</a:t>
            </a:r>
            <a:r>
              <a:rPr lang="bg-BG" sz="3000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endParaRPr lang="en-US" sz="3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Clr>
                <a:schemeClr val="tx2"/>
              </a:buClr>
            </a:pPr>
            <a:endParaRPr 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Clr>
                <a:schemeClr val="tx2"/>
              </a:buClr>
            </a:pPr>
            <a:endParaRPr 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Clr>
                <a:schemeClr val="tx2"/>
              </a:buClr>
            </a:pPr>
            <a:r>
              <a:rPr lang="bg-BG" sz="3000" dirty="0">
                <a:latin typeface="Calibri" panose="020F0502020204030204" pitchFamily="34" charset="0"/>
                <a:cs typeface="Calibri" panose="020F0502020204030204" pitchFamily="34" charset="0"/>
              </a:rPr>
              <a:t>Добавяме </a:t>
            </a:r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C# </a:t>
            </a:r>
            <a:r>
              <a:rPr lang="bg-BG" sz="3000" dirty="0">
                <a:latin typeface="Calibri" panose="020F0502020204030204" pitchFamily="34" charset="0"/>
                <a:cs typeface="Calibri" panose="020F0502020204030204" pitchFamily="34" charset="0"/>
              </a:rPr>
              <a:t>код, който визуализира в бутона текущата </a:t>
            </a:r>
            <a:r>
              <a:rPr lang="bg-BG" sz="3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дата </a:t>
            </a:r>
            <a:r>
              <a:rPr lang="bg-BG" sz="3000" dirty="0">
                <a:latin typeface="Calibri" panose="020F0502020204030204" pitchFamily="34" charset="0"/>
                <a:cs typeface="Calibri" panose="020F0502020204030204" pitchFamily="34" charset="0"/>
              </a:rPr>
              <a:t>и</a:t>
            </a:r>
            <a:r>
              <a:rPr lang="bg-BG" sz="3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час</a:t>
            </a:r>
            <a:r>
              <a:rPr lang="bg-BG" sz="3000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endParaRPr lang="en-US" sz="3000" dirty="0"/>
          </a:p>
          <a:p>
            <a:pPr>
              <a:buClr>
                <a:schemeClr val="tx2"/>
              </a:buClr>
            </a:pPr>
            <a:endParaRPr lang="bg-BG" sz="3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Clr>
                <a:schemeClr val="tx2"/>
              </a:buClr>
            </a:pPr>
            <a:endParaRPr lang="ru-RU" sz="32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Обработка на </a:t>
            </a:r>
            <a:r>
              <a:rPr lang="en-US" dirty="0"/>
              <a:t>Button.Click (1)</a:t>
            </a:r>
          </a:p>
        </p:txBody>
      </p:sp>
      <p:sp>
        <p:nvSpPr>
          <p:cNvPr id="2" name="Rectangle 5">
            <a:extLst>
              <a:ext uri="{FF2B5EF4-FFF2-40B4-BE49-F238E27FC236}">
                <a16:creationId xmlns:a16="http://schemas.microsoft.com/office/drawing/2014/main" id="{A2181853-8F12-F9CC-B560-AEC85091DD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030" y="2259000"/>
            <a:ext cx="11205000" cy="1390317"/>
          </a:xfrm>
          <a:prstGeom prst="rect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private void buttonShowDateTime_Click(object sender, EventArgs e)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1263CAFB-1F5A-E2F3-68C7-BE5F550C99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3879" y="4270346"/>
            <a:ext cx="11205000" cy="1833515"/>
          </a:xfrm>
          <a:prstGeom prst="rect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private void buttonShowDateTime_Click(object sender, EventArgs e)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{</a:t>
            </a:r>
            <a:endParaRPr lang="bg-BG" sz="2400" b="1" noProof="1"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  </a:t>
            </a:r>
            <a:r>
              <a:rPr lang="en-US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buttonShowDateTime.Text = DateTime.Now.ToString();</a:t>
            </a:r>
            <a:endParaRPr lang="en-US" sz="2400" b="1" noProof="1"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099889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Обработка на </a:t>
            </a:r>
            <a:r>
              <a:rPr lang="en-US" dirty="0"/>
              <a:t>Button.Click </a:t>
            </a:r>
            <a:r>
              <a:rPr lang="bg-BG" dirty="0"/>
              <a:t>(</a:t>
            </a:r>
            <a:r>
              <a:rPr lang="en-US" dirty="0"/>
              <a:t>2)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067026-AF81-A304-7CB3-A4358B2E6D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7716" y="1404000"/>
            <a:ext cx="10396569" cy="51030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106741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1467875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bg-BG" b="1" dirty="0">
                <a:solidFill>
                  <a:schemeClr val="bg1"/>
                </a:solidFill>
              </a:rPr>
              <a:t>Стартираме</a:t>
            </a:r>
            <a:r>
              <a:rPr lang="bg-BG" b="1" dirty="0"/>
              <a:t> </a:t>
            </a:r>
            <a:r>
              <a:rPr lang="bg-BG" dirty="0"/>
              <a:t>приложението с </a:t>
            </a:r>
            <a:r>
              <a:rPr lang="en-US" b="1" dirty="0">
                <a:solidFill>
                  <a:schemeClr val="bg1"/>
                </a:solidFill>
              </a:rPr>
              <a:t>[Ctrl+F5]</a:t>
            </a:r>
          </a:p>
          <a:p>
            <a:pPr>
              <a:buClr>
                <a:schemeClr val="tx1"/>
              </a:buClr>
            </a:pPr>
            <a:r>
              <a:rPr lang="bg-BG" dirty="0"/>
              <a:t>Вече бутонът работи, както се очаква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Резултат при изпълнение на програмата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D6AD80A-B576-C4AF-A102-30B34159CC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9012" y="2895643"/>
            <a:ext cx="4954018" cy="259671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BC43343-D61B-C9BB-F142-CA4F7F12C4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000" y="2895642"/>
            <a:ext cx="4866575" cy="2596717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2" name="Right Arrow 1">
            <a:extLst>
              <a:ext uri="{FF2B5EF4-FFF2-40B4-BE49-F238E27FC236}">
                <a16:creationId xmlns:a16="http://schemas.microsoft.com/office/drawing/2014/main" id="{909CCA65-33BF-9E50-14E4-61C3B1AD4884}"/>
              </a:ext>
            </a:extLst>
          </p:cNvPr>
          <p:cNvSpPr/>
          <p:nvPr/>
        </p:nvSpPr>
        <p:spPr bwMode="auto">
          <a:xfrm>
            <a:off x="5727818" y="3839765"/>
            <a:ext cx="736364" cy="483471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54045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Subtitle">
            <a:extLst>
              <a:ext uri="{FF2B5EF4-FFF2-40B4-BE49-F238E27FC236}">
                <a16:creationId xmlns:a16="http://schemas.microsoft.com/office/drawing/2014/main" id="{BEB5BB41-09D4-4E9F-8C80-EE8709171CB3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US" dirty="0"/>
              <a:t>Form, Label, TextBox, Button</a:t>
            </a:r>
            <a:endParaRPr lang="bg-BG" dirty="0"/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028D9EA3-B5E0-4F17-9467-4BE3C280DA68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sz="4400" dirty="0"/>
              <a:t>Основни </a:t>
            </a:r>
            <a:r>
              <a:rPr lang="en-US" sz="4400" dirty="0"/>
              <a:t>UI </a:t>
            </a:r>
            <a:r>
              <a:rPr lang="bg-BG" sz="4400" dirty="0"/>
              <a:t>контроли</a:t>
            </a:r>
            <a:endParaRPr lang="en-US" sz="4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F916F2-CB34-EA60-DFFB-D1007AE19C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6000" y="1584000"/>
            <a:ext cx="2520000" cy="206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120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7739928" cy="5528766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bg-BG" b="1" dirty="0">
                <a:solidFill>
                  <a:schemeClr val="bg1"/>
                </a:solidFill>
              </a:rPr>
              <a:t>Формите</a:t>
            </a:r>
            <a:r>
              <a:rPr lang="bg-BG" dirty="0"/>
              <a:t> (</a:t>
            </a:r>
            <a:r>
              <a:rPr lang="en-US" dirty="0"/>
              <a:t>form, </a:t>
            </a:r>
            <a:r>
              <a:rPr lang="bg-BG" dirty="0"/>
              <a:t>формуляр) са </a:t>
            </a:r>
            <a:r>
              <a:rPr lang="bg-BG" b="1" dirty="0"/>
              <a:t>прозорци</a:t>
            </a:r>
            <a:r>
              <a:rPr lang="bg-BG" dirty="0"/>
              <a:t>, които съдържат </a:t>
            </a:r>
            <a:r>
              <a:rPr lang="en-US" b="1" dirty="0"/>
              <a:t>UI </a:t>
            </a:r>
            <a:r>
              <a:rPr lang="bg-BG" b="1" dirty="0"/>
              <a:t>контроли</a:t>
            </a:r>
            <a:r>
              <a:rPr lang="en-US" b="1" dirty="0"/>
              <a:t> </a:t>
            </a:r>
            <a:r>
              <a:rPr lang="bg-BG" dirty="0"/>
              <a:t>и</a:t>
            </a:r>
            <a:r>
              <a:rPr lang="bg-BG" b="1" dirty="0"/>
              <a:t> </a:t>
            </a:r>
            <a:r>
              <a:rPr lang="bg-BG" dirty="0"/>
              <a:t>управляват навигацията между тях</a:t>
            </a:r>
            <a:endParaRPr lang="en-US" b="1" dirty="0"/>
          </a:p>
          <a:p>
            <a:pPr lvl="1"/>
            <a:r>
              <a:rPr lang="bg-BG" dirty="0"/>
              <a:t>Зад всяка форма има </a:t>
            </a:r>
            <a:r>
              <a:rPr lang="en-US" b="1" dirty="0"/>
              <a:t>C# </a:t>
            </a:r>
            <a:r>
              <a:rPr lang="bg-BG" b="1" dirty="0"/>
              <a:t>файл </a:t>
            </a:r>
            <a:r>
              <a:rPr lang="bg-BG" dirty="0"/>
              <a:t>с нейния код</a:t>
            </a:r>
          </a:p>
          <a:p>
            <a:pPr lvl="1"/>
            <a:r>
              <a:rPr lang="bg-BG" dirty="0"/>
              <a:t>Формата има </a:t>
            </a:r>
            <a:r>
              <a:rPr lang="bg-BG" b="1" dirty="0"/>
              <a:t>дизайнер</a:t>
            </a:r>
            <a:r>
              <a:rPr lang="bg-BG" dirty="0"/>
              <a:t> и </a:t>
            </a:r>
            <a:r>
              <a:rPr lang="bg-BG" b="1" dirty="0"/>
              <a:t>код</a:t>
            </a:r>
            <a:r>
              <a:rPr lang="bg-BG" dirty="0"/>
              <a:t>:</a:t>
            </a:r>
          </a:p>
          <a:p>
            <a:pPr lvl="2"/>
            <a:r>
              <a:rPr lang="bg-BG" dirty="0"/>
              <a:t>Показване на дизайнера: </a:t>
            </a:r>
            <a:r>
              <a:rPr lang="en-US" b="1" dirty="0">
                <a:solidFill>
                  <a:schemeClr val="bg1"/>
                </a:solidFill>
              </a:rPr>
              <a:t>[Shift+F7]</a:t>
            </a:r>
          </a:p>
          <a:p>
            <a:pPr lvl="2"/>
            <a:r>
              <a:rPr lang="bg-BG" dirty="0"/>
              <a:t>Показване на кода: </a:t>
            </a:r>
            <a:r>
              <a:rPr lang="en-US" b="1" dirty="0">
                <a:solidFill>
                  <a:schemeClr val="bg1"/>
                </a:solidFill>
              </a:rPr>
              <a:t>[F7]</a:t>
            </a:r>
            <a:endParaRPr lang="ru-RU" sz="3200" b="1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Форми в </a:t>
            </a:r>
            <a:r>
              <a:rPr lang="en-US" dirty="0"/>
              <a:t>Windows Forms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090D170-4DDC-C16D-3857-B8894C4CDD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7062" y="3727488"/>
            <a:ext cx="4225968" cy="235288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7770CAF-FB2B-C663-CD6E-376B439ED4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7062" y="1407274"/>
            <a:ext cx="4225968" cy="202172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604114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  <a:buClr>
                <a:schemeClr val="tx1"/>
              </a:buClr>
            </a:pPr>
            <a:r>
              <a:rPr lang="en-US" altLang="en-US" sz="3400" b="1" dirty="0">
                <a:solidFill>
                  <a:schemeClr val="bg1"/>
                </a:solidFill>
                <a:latin typeface="Consolas" panose="020B0609020204030204" pitchFamily="49" charset="0"/>
              </a:rPr>
              <a:t>Label</a:t>
            </a:r>
            <a:r>
              <a:rPr lang="en-US" altLang="en-US" sz="3400" dirty="0"/>
              <a:t> – </a:t>
            </a:r>
            <a:r>
              <a:rPr lang="bg-BG" altLang="en-US" sz="3400" dirty="0"/>
              <a:t>изобразява текст във формата</a:t>
            </a:r>
          </a:p>
          <a:p>
            <a:pPr lvl="1">
              <a:spcBef>
                <a:spcPct val="25000"/>
              </a:spcBef>
            </a:pPr>
            <a:r>
              <a:rPr lang="en-US" altLang="en-US" sz="3000" b="1" dirty="0">
                <a:latin typeface="Consolas" panose="020B0609020204030204" pitchFamily="49" charset="0"/>
              </a:rPr>
              <a:t>Text</a:t>
            </a:r>
            <a:r>
              <a:rPr lang="en-US" altLang="en-US" sz="3000" dirty="0"/>
              <a:t> –</a:t>
            </a:r>
            <a:r>
              <a:rPr lang="bg-BG" altLang="en-US" sz="3000" dirty="0"/>
              <a:t> текстът, който се изобразява</a:t>
            </a:r>
            <a:endParaRPr lang="en-US" altLang="en-US" sz="3000" b="1" dirty="0">
              <a:latin typeface="Consolas" panose="020B0609020204030204" pitchFamily="49" charset="0"/>
            </a:endParaRPr>
          </a:p>
          <a:p>
            <a:pPr>
              <a:spcBef>
                <a:spcPct val="25000"/>
              </a:spcBef>
              <a:buClr>
                <a:schemeClr val="tx1"/>
              </a:buClr>
            </a:pPr>
            <a:r>
              <a:rPr lang="bg-BG" altLang="en-US" sz="3400" b="1" dirty="0">
                <a:solidFill>
                  <a:schemeClr val="bg1"/>
                </a:solidFill>
                <a:latin typeface="Consolas" panose="020B0609020204030204" pitchFamily="49" charset="0"/>
              </a:rPr>
              <a:t>TextBox</a:t>
            </a:r>
            <a:r>
              <a:rPr lang="bg-BG" altLang="en-US" sz="3400" dirty="0"/>
              <a:t> –</a:t>
            </a:r>
            <a:r>
              <a:rPr lang="en-US" altLang="en-US" sz="3400" dirty="0"/>
              <a:t> </a:t>
            </a:r>
            <a:r>
              <a:rPr lang="bg-BG" altLang="en-US" sz="3400" dirty="0"/>
              <a:t>поле за въвеждане на текст</a:t>
            </a:r>
          </a:p>
          <a:p>
            <a:pPr lvl="1">
              <a:spcBef>
                <a:spcPct val="25000"/>
              </a:spcBef>
            </a:pPr>
            <a:r>
              <a:rPr lang="en-US" altLang="en-US" sz="3000" b="1" dirty="0">
                <a:latin typeface="Consolas" panose="020B0609020204030204" pitchFamily="49" charset="0"/>
              </a:rPr>
              <a:t>Text</a:t>
            </a:r>
            <a:r>
              <a:rPr lang="en-US" altLang="en-US" sz="3000" dirty="0"/>
              <a:t> (</a:t>
            </a:r>
            <a:r>
              <a:rPr lang="en-US" altLang="en-US" sz="3000" b="1" dirty="0">
                <a:latin typeface="Consolas" panose="020B0609020204030204" pitchFamily="49" charset="0"/>
              </a:rPr>
              <a:t>Lines</a:t>
            </a:r>
            <a:r>
              <a:rPr lang="en-US" altLang="en-US" sz="3000" dirty="0"/>
              <a:t>) – </a:t>
            </a:r>
            <a:r>
              <a:rPr lang="bg-BG" altLang="en-US" sz="3000" dirty="0"/>
              <a:t>съдържа въведения текст</a:t>
            </a:r>
            <a:endParaRPr lang="en-US" altLang="en-US" sz="3000" dirty="0"/>
          </a:p>
          <a:p>
            <a:pPr lvl="1">
              <a:spcBef>
                <a:spcPct val="25000"/>
              </a:spcBef>
            </a:pPr>
            <a:r>
              <a:rPr lang="bg-BG" altLang="en-US" sz="3000" b="1" dirty="0">
                <a:latin typeface="Consolas" panose="020B0609020204030204" pitchFamily="49" charset="0"/>
              </a:rPr>
              <a:t>Multiline</a:t>
            </a:r>
            <a:r>
              <a:rPr lang="bg-BG" altLang="en-US" sz="3000" dirty="0"/>
              <a:t> – задава режим</a:t>
            </a:r>
            <a:r>
              <a:rPr lang="en-US" altLang="en-US" sz="3000" dirty="0"/>
              <a:t> "</a:t>
            </a:r>
            <a:r>
              <a:rPr lang="bg-BG" altLang="en-US" sz="3000" dirty="0"/>
              <a:t>въвеждане на няколко реда"</a:t>
            </a:r>
          </a:p>
          <a:p>
            <a:pPr>
              <a:spcBef>
                <a:spcPts val="1200"/>
              </a:spcBef>
              <a:buClr>
                <a:schemeClr val="tx1"/>
              </a:buClr>
            </a:pPr>
            <a:r>
              <a:rPr lang="en-US" altLang="en-US" sz="3400" b="1" dirty="0">
                <a:solidFill>
                  <a:schemeClr val="bg1"/>
                </a:solidFill>
                <a:latin typeface="Consolas" panose="020B0609020204030204" pitchFamily="49" charset="0"/>
              </a:rPr>
              <a:t>Button</a:t>
            </a:r>
            <a:r>
              <a:rPr lang="en-US" altLang="en-US" sz="3400" dirty="0"/>
              <a:t> –</a:t>
            </a:r>
            <a:r>
              <a:rPr lang="bg-BG" altLang="en-US" sz="3400" dirty="0"/>
              <a:t> бутон за натискане</a:t>
            </a:r>
          </a:p>
          <a:p>
            <a:pPr lvl="1">
              <a:spcBef>
                <a:spcPct val="25000"/>
              </a:spcBef>
            </a:pPr>
            <a:r>
              <a:rPr lang="en-US" altLang="en-US" sz="3000" b="1" dirty="0">
                <a:latin typeface="Consolas" panose="020B0609020204030204" pitchFamily="49" charset="0"/>
              </a:rPr>
              <a:t>Click</a:t>
            </a:r>
            <a:r>
              <a:rPr lang="en-US" altLang="en-US" sz="3000" dirty="0"/>
              <a:t> – </a:t>
            </a:r>
            <a:r>
              <a:rPr lang="bg-BG" altLang="en-US" sz="3000" dirty="0"/>
              <a:t>активира се при натискане</a:t>
            </a:r>
          </a:p>
          <a:p>
            <a:pPr lvl="1">
              <a:spcBef>
                <a:spcPct val="25000"/>
              </a:spcBef>
            </a:pPr>
            <a:r>
              <a:rPr lang="en-US" altLang="en-US" sz="3000" b="1" dirty="0">
                <a:latin typeface="Consolas" panose="020B0609020204030204" pitchFamily="49" charset="0"/>
              </a:rPr>
              <a:t>Text</a:t>
            </a:r>
            <a:r>
              <a:rPr lang="en-US" altLang="en-US" sz="3000" dirty="0"/>
              <a:t> – </a:t>
            </a:r>
            <a:r>
              <a:rPr lang="bg-BG" altLang="en-US" sz="3000" dirty="0"/>
              <a:t>задава текста върху бутона</a:t>
            </a:r>
            <a:endParaRPr lang="en-US" sz="30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Основни </a:t>
            </a:r>
            <a:r>
              <a:rPr lang="en-US" dirty="0"/>
              <a:t>UI </a:t>
            </a:r>
            <a:r>
              <a:rPr lang="bg-BG" dirty="0"/>
              <a:t>контроли в </a:t>
            </a:r>
            <a:r>
              <a:rPr lang="en-US" dirty="0"/>
              <a:t>Windows Forms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07F467-45EE-EBAD-D51A-69373A077A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5805" y="1411365"/>
            <a:ext cx="1757225" cy="97623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82BB2F9-CA8A-3E55-8CBD-964863FA4F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9690" y="2875327"/>
            <a:ext cx="1757225" cy="97623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796DA6E-45F2-8C4E-693E-DB51038345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2285" y="4974642"/>
            <a:ext cx="1757225" cy="97623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228043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</a:pPr>
            <a:r>
              <a:rPr lang="en-US" sz="3200" dirty="0"/>
              <a:t>UI </a:t>
            </a:r>
            <a:r>
              <a:rPr lang="bg-BG" sz="3200" dirty="0"/>
              <a:t>контролите имат </a:t>
            </a:r>
            <a:r>
              <a:rPr lang="bg-BG" sz="3200" b="1" dirty="0">
                <a:solidFill>
                  <a:schemeClr val="bg1"/>
                </a:solidFill>
              </a:rPr>
              <a:t>свойства</a:t>
            </a:r>
            <a:r>
              <a:rPr lang="bg-BG" sz="3200" dirty="0"/>
              <a:t> и </a:t>
            </a:r>
            <a:r>
              <a:rPr lang="bg-BG" sz="3200" b="1" dirty="0">
                <a:solidFill>
                  <a:schemeClr val="bg1"/>
                </a:solidFill>
              </a:rPr>
              <a:t>събития</a:t>
            </a:r>
            <a:endParaRPr lang="ru-RU" sz="3200" b="1" dirty="0">
              <a:solidFill>
                <a:schemeClr val="bg1"/>
              </a:solidFill>
            </a:endParaRPr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Свойства и събития на контролите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05E32C-EF3D-26AF-01E2-99CD56B06E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4007" y="2009235"/>
            <a:ext cx="4141994" cy="4158301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EA5DE72-6570-8D90-E32D-D23853C966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9606" y="2009107"/>
            <a:ext cx="4141993" cy="4158429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373447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Subtitle">
            <a:extLst>
              <a:ext uri="{FF2B5EF4-FFF2-40B4-BE49-F238E27FC236}">
                <a16:creationId xmlns:a16="http://schemas.microsoft.com/office/drawing/2014/main" id="{BEB5BB41-09D4-4E9F-8C80-EE8709171CB3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dirty="0"/>
              <a:t>Суматор на две числа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028D9EA3-B5E0-4F17-9467-4BE3C280DA68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dirty="0"/>
              <a:t>Примерно приложение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1E32C23-CA75-2BCE-025A-84DE5451EF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3136" y="733322"/>
            <a:ext cx="6805727" cy="3915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10555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Subtitle">
            <a:extLst>
              <a:ext uri="{FF2B5EF4-FFF2-40B4-BE49-F238E27FC236}">
                <a16:creationId xmlns:a16="http://schemas.microsoft.com/office/drawing/2014/main" id="{BEB5BB41-09D4-4E9F-8C80-EE8709171CB3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dirty="0"/>
              <a:t>Графичен потребителски интерфейс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028D9EA3-B5E0-4F17-9467-4BE3C280DA68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dirty="0"/>
              <a:t>Какво е </a:t>
            </a:r>
            <a:r>
              <a:rPr lang="en-US" dirty="0"/>
              <a:t>GUI?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959460-210B-32C6-504B-1191E21A1A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9846" y="1699584"/>
            <a:ext cx="2492308" cy="202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194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</a:pPr>
            <a:r>
              <a:rPr lang="bg-BG" sz="3200" dirty="0"/>
              <a:t>Нека създадем </a:t>
            </a:r>
            <a:r>
              <a:rPr lang="en-US" sz="3200" b="1" dirty="0"/>
              <a:t>GUI </a:t>
            </a:r>
            <a:r>
              <a:rPr lang="bg-BG" sz="3200" b="1" dirty="0"/>
              <a:t>приложение</a:t>
            </a:r>
            <a:r>
              <a:rPr lang="bg-BG" sz="3200" dirty="0"/>
              <a:t>, което да намира </a:t>
            </a:r>
            <a:r>
              <a:rPr lang="bg-BG" sz="3200" b="1" dirty="0">
                <a:solidFill>
                  <a:schemeClr val="bg1"/>
                </a:solidFill>
              </a:rPr>
              <a:t>сумата</a:t>
            </a:r>
            <a:r>
              <a:rPr lang="bg-BG" sz="3200" dirty="0"/>
              <a:t> на </a:t>
            </a:r>
            <a:r>
              <a:rPr lang="bg-BG" sz="3200" b="1" dirty="0">
                <a:solidFill>
                  <a:schemeClr val="bg1"/>
                </a:solidFill>
              </a:rPr>
              <a:t>две числа</a:t>
            </a:r>
            <a:r>
              <a:rPr lang="bg-BG" sz="3200" dirty="0"/>
              <a:t>, въведени от потребителя</a:t>
            </a:r>
            <a:endParaRPr lang="en-US" sz="3200" dirty="0"/>
          </a:p>
          <a:p>
            <a:pPr>
              <a:buClr>
                <a:schemeClr val="tx2"/>
              </a:buClr>
            </a:pPr>
            <a:endParaRPr lang="ru-RU" sz="32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Суматор на числа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D7E53B-F71D-3C44-7FAE-7DFF314B4D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1852" y="2709000"/>
            <a:ext cx="5668296" cy="326069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79311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1242875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</a:pPr>
            <a:r>
              <a:rPr lang="bg-BG" sz="3200" dirty="0"/>
              <a:t>Създаваме нов</a:t>
            </a:r>
            <a:r>
              <a:rPr lang="en-US" sz="3200" dirty="0"/>
              <a:t> </a:t>
            </a:r>
            <a:r>
              <a:rPr lang="en-US" sz="3200" b="1" dirty="0"/>
              <a:t>Windows Forms </a:t>
            </a:r>
            <a:r>
              <a:rPr lang="bg-BG" sz="3200" dirty="0"/>
              <a:t>проект и му задаваме </a:t>
            </a:r>
            <a:r>
              <a:rPr lang="bg-BG" sz="3200" b="1" dirty="0">
                <a:solidFill>
                  <a:schemeClr val="bg1"/>
                </a:solidFill>
              </a:rPr>
              <a:t>подходящо име </a:t>
            </a:r>
            <a:r>
              <a:rPr lang="bg-BG" sz="3200" dirty="0"/>
              <a:t>(например </a:t>
            </a:r>
            <a:r>
              <a:rPr lang="en-BG" sz="3200" dirty="0"/>
              <a:t>"</a:t>
            </a:r>
            <a:r>
              <a:rPr lang="en-US" sz="3200" b="1" dirty="0">
                <a:latin typeface="Consolas" panose="020B0609020204030204" pitchFamily="49" charset="0"/>
                <a:cs typeface="Consolas" panose="020B0609020204030204" pitchFamily="49" charset="0"/>
              </a:rPr>
              <a:t>SummatorApp</a:t>
            </a:r>
            <a:r>
              <a:rPr lang="en-BG" sz="3200" dirty="0"/>
              <a:t>"</a:t>
            </a:r>
            <a:r>
              <a:rPr lang="en-US" sz="3200" dirty="0"/>
              <a:t>)</a:t>
            </a:r>
          </a:p>
          <a:p>
            <a:pPr>
              <a:buClr>
                <a:schemeClr val="tx2"/>
              </a:buClr>
            </a:pPr>
            <a:endParaRPr lang="ru-RU" sz="32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Стъпки за изграждане на приложението (</a:t>
            </a:r>
            <a:r>
              <a:rPr lang="en-US" dirty="0"/>
              <a:t>1)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7AD639E-BC23-5D72-9830-065485CD46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5999" y="3159000"/>
            <a:ext cx="6147063" cy="20700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F27AB66-0845-D497-F64F-D2AA21AA4A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1724" y="2311586"/>
            <a:ext cx="4367353" cy="40921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6" name="Right Arrow 5">
            <a:extLst>
              <a:ext uri="{FF2B5EF4-FFF2-40B4-BE49-F238E27FC236}">
                <a16:creationId xmlns:a16="http://schemas.microsoft.com/office/drawing/2014/main" id="{1228102F-1238-F02E-2B1D-B1EF624799E5}"/>
              </a:ext>
            </a:extLst>
          </p:cNvPr>
          <p:cNvSpPr/>
          <p:nvPr/>
        </p:nvSpPr>
        <p:spPr bwMode="auto">
          <a:xfrm>
            <a:off x="6331913" y="4030363"/>
            <a:ext cx="574087" cy="327273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60210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882654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</a:pPr>
            <a:r>
              <a:rPr lang="bg-BG" sz="3200" dirty="0"/>
              <a:t>Променяме </a:t>
            </a:r>
            <a:r>
              <a:rPr lang="bg-BG" sz="3200" b="1" dirty="0">
                <a:solidFill>
                  <a:schemeClr val="bg1"/>
                </a:solidFill>
              </a:rPr>
              <a:t>името</a:t>
            </a:r>
            <a:r>
              <a:rPr lang="bg-BG" sz="3200" dirty="0"/>
              <a:t> на формата</a:t>
            </a:r>
            <a:r>
              <a:rPr lang="en-US" sz="3200" dirty="0"/>
              <a:t>: </a:t>
            </a:r>
            <a:r>
              <a:rPr lang="bg-BG" sz="3200" dirty="0"/>
              <a:t>"</a:t>
            </a:r>
            <a:r>
              <a:rPr lang="en-US" sz="3200" b="1" dirty="0">
                <a:latin typeface="Consolas" panose="020B0609020204030204" pitchFamily="49" charset="0"/>
              </a:rPr>
              <a:t>Form1</a:t>
            </a:r>
            <a:r>
              <a:rPr lang="bg-BG" sz="3200" dirty="0"/>
              <a:t>"</a:t>
            </a:r>
            <a:r>
              <a:rPr lang="en-US" sz="3200" dirty="0"/>
              <a:t> </a:t>
            </a:r>
            <a:r>
              <a:rPr lang="en-US" sz="3200" dirty="0">
                <a:sym typeface="Wingdings" panose="05000000000000000000" pitchFamily="2" charset="2"/>
              </a:rPr>
              <a:t> </a:t>
            </a:r>
            <a:r>
              <a:rPr lang="bg-BG" sz="3200" dirty="0">
                <a:sym typeface="Wingdings" panose="05000000000000000000" pitchFamily="2" charset="2"/>
              </a:rPr>
              <a:t>"</a:t>
            </a:r>
            <a:r>
              <a:rPr lang="en-US" sz="3200" b="1" dirty="0">
                <a:latin typeface="Consolas" panose="020B0609020204030204" pitchFamily="49" charset="0"/>
                <a:sym typeface="Wingdings" panose="05000000000000000000" pitchFamily="2" charset="2"/>
              </a:rPr>
              <a:t>FormSummator</a:t>
            </a:r>
            <a:r>
              <a:rPr lang="bg-BG" sz="3200" dirty="0">
                <a:sym typeface="Wingdings" panose="05000000000000000000" pitchFamily="2" charset="2"/>
              </a:rPr>
              <a:t>"</a:t>
            </a:r>
            <a:endParaRPr lang="en-US" sz="32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Стъпки за изграждане на приложението (</a:t>
            </a:r>
            <a:r>
              <a:rPr lang="en-US" dirty="0"/>
              <a:t>2)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B4DB18-80DB-AB61-599A-CEC83F6ED7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00" y="2078779"/>
            <a:ext cx="6684073" cy="4172023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13" name="Right Arrow 12">
            <a:extLst>
              <a:ext uri="{FF2B5EF4-FFF2-40B4-BE49-F238E27FC236}">
                <a16:creationId xmlns:a16="http://schemas.microsoft.com/office/drawing/2014/main" id="{921BF920-3D12-A4CB-14E4-95F87A7C4C68}"/>
              </a:ext>
            </a:extLst>
          </p:cNvPr>
          <p:cNvSpPr/>
          <p:nvPr/>
        </p:nvSpPr>
        <p:spPr bwMode="auto">
          <a:xfrm>
            <a:off x="7251481" y="4037348"/>
            <a:ext cx="595617" cy="368492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074B0F5-0998-6D45-9E94-441A3DDB4C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8506" y="2116889"/>
            <a:ext cx="3666432" cy="411253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621053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792875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</a:pPr>
            <a:r>
              <a:rPr lang="bg-BG" sz="3200" dirty="0"/>
              <a:t>Променяме </a:t>
            </a:r>
            <a:r>
              <a:rPr lang="bg-BG" sz="3200" b="1" dirty="0">
                <a:solidFill>
                  <a:schemeClr val="bg1"/>
                </a:solidFill>
              </a:rPr>
              <a:t>заглавието</a:t>
            </a:r>
            <a:r>
              <a:rPr lang="bg-BG" sz="3200" dirty="0"/>
              <a:t> на формата</a:t>
            </a:r>
            <a:r>
              <a:rPr lang="en-US" sz="3200" dirty="0"/>
              <a:t>: </a:t>
            </a:r>
            <a:r>
              <a:rPr lang="bg-BG" sz="3200" dirty="0"/>
              <a:t>"</a:t>
            </a:r>
            <a:r>
              <a:rPr lang="en-US" sz="3200" b="1" dirty="0">
                <a:latin typeface="Consolas" panose="020B0609020204030204" pitchFamily="49" charset="0"/>
              </a:rPr>
              <a:t>Form1</a:t>
            </a:r>
            <a:r>
              <a:rPr lang="bg-BG" sz="3200" dirty="0"/>
              <a:t>"</a:t>
            </a:r>
            <a:r>
              <a:rPr lang="en-US" sz="3200" dirty="0"/>
              <a:t> </a:t>
            </a:r>
            <a:r>
              <a:rPr lang="en-US" sz="3200" dirty="0">
                <a:sym typeface="Wingdings" panose="05000000000000000000" pitchFamily="2" charset="2"/>
              </a:rPr>
              <a:t> </a:t>
            </a:r>
            <a:r>
              <a:rPr lang="bg-BG" sz="3200" dirty="0">
                <a:sym typeface="Wingdings" panose="05000000000000000000" pitchFamily="2" charset="2"/>
              </a:rPr>
              <a:t>"</a:t>
            </a:r>
            <a:r>
              <a:rPr lang="en-US" sz="3200" b="1" dirty="0">
                <a:latin typeface="Consolas" panose="020B0609020204030204" pitchFamily="49" charset="0"/>
                <a:sym typeface="Wingdings" panose="05000000000000000000" pitchFamily="2" charset="2"/>
              </a:rPr>
              <a:t>Summator</a:t>
            </a:r>
            <a:r>
              <a:rPr lang="bg-BG" sz="3200" dirty="0">
                <a:sym typeface="Wingdings" panose="05000000000000000000" pitchFamily="2" charset="2"/>
              </a:rPr>
              <a:t>"</a:t>
            </a:r>
            <a:endParaRPr lang="en-US" sz="32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Стъпки за изграждане на приложението (</a:t>
            </a:r>
            <a:r>
              <a:rPr lang="en-US" dirty="0"/>
              <a:t>3)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640DAB-68A3-F9C1-907D-0A2D5423A3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7687" y="1989000"/>
            <a:ext cx="4274209" cy="437284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3573F7A-BFE7-68C6-3BC6-E84FDFDF58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00" y="1989000"/>
            <a:ext cx="6085100" cy="4354894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5" name="Right Arrow 4">
            <a:extLst>
              <a:ext uri="{FF2B5EF4-FFF2-40B4-BE49-F238E27FC236}">
                <a16:creationId xmlns:a16="http://schemas.microsoft.com/office/drawing/2014/main" id="{C3ECD37C-1133-7169-F552-854A44D0A9C2}"/>
              </a:ext>
            </a:extLst>
          </p:cNvPr>
          <p:cNvSpPr/>
          <p:nvPr/>
        </p:nvSpPr>
        <p:spPr bwMode="auto">
          <a:xfrm>
            <a:off x="6581253" y="4008151"/>
            <a:ext cx="446281" cy="334543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87883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1332875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</a:pPr>
            <a:r>
              <a:rPr lang="bg-BG" sz="3000" dirty="0"/>
              <a:t>Добавяме необходимите </a:t>
            </a:r>
            <a:r>
              <a:rPr lang="bg-BG" sz="3000" b="1" dirty="0">
                <a:solidFill>
                  <a:schemeClr val="bg1"/>
                </a:solidFill>
              </a:rPr>
              <a:t>контроли</a:t>
            </a:r>
            <a:r>
              <a:rPr lang="bg-BG" sz="3000" dirty="0"/>
              <a:t> – три текстови полета (</a:t>
            </a:r>
            <a:r>
              <a:rPr lang="en-US" sz="3000" b="1" dirty="0"/>
              <a:t>TextBox</a:t>
            </a:r>
            <a:r>
              <a:rPr lang="en-US" sz="3000" dirty="0"/>
              <a:t>)</a:t>
            </a:r>
            <a:r>
              <a:rPr lang="bg-BG" sz="3000" dirty="0"/>
              <a:t>, два надписа (</a:t>
            </a:r>
            <a:r>
              <a:rPr lang="en-US" sz="3000" b="1" dirty="0"/>
              <a:t>Label</a:t>
            </a:r>
            <a:r>
              <a:rPr lang="en-US" sz="3000" dirty="0"/>
              <a:t>) </a:t>
            </a:r>
            <a:r>
              <a:rPr lang="bg-BG" sz="3000" dirty="0"/>
              <a:t>и един бутон (</a:t>
            </a:r>
            <a:r>
              <a:rPr lang="en-US" sz="3000" b="1" dirty="0"/>
              <a:t>Button</a:t>
            </a:r>
            <a:r>
              <a:rPr lang="en-US" sz="3000" dirty="0"/>
              <a:t>)</a:t>
            </a:r>
            <a:endParaRPr lang="ru-RU" sz="30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Стъпки за изграждане на приложението (</a:t>
            </a:r>
            <a:r>
              <a:rPr lang="en-US" dirty="0"/>
              <a:t>4)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15266D-ADB3-A68B-41F9-8E6D7EE82F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3500" y="2261368"/>
            <a:ext cx="6165000" cy="4394132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057342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r>
              <a:rPr lang="bg-BG" sz="3000" dirty="0"/>
              <a:t>Променяме </a:t>
            </a:r>
            <a:r>
              <a:rPr lang="bg-BG" sz="3000" b="1" dirty="0">
                <a:solidFill>
                  <a:schemeClr val="bg1"/>
                </a:solidFill>
              </a:rPr>
              <a:t>имената</a:t>
            </a:r>
            <a:r>
              <a:rPr lang="bg-BG" sz="3000" dirty="0"/>
              <a:t> на контролите:</a:t>
            </a:r>
          </a:p>
          <a:p>
            <a:pPr marL="623888" lvl="1" indent="-354013"/>
            <a:r>
              <a:rPr lang="en-US" sz="2600" b="1" dirty="0"/>
              <a:t>textBox1</a:t>
            </a:r>
            <a:r>
              <a:rPr lang="en-US" sz="2600" dirty="0"/>
              <a:t>  </a:t>
            </a:r>
            <a:r>
              <a:rPr lang="en-US" sz="2600" dirty="0">
                <a:sym typeface="Wingdings" panose="05000000000000000000" pitchFamily="2" charset="2"/>
              </a:rPr>
              <a:t></a:t>
            </a:r>
            <a:r>
              <a:rPr lang="en-US" sz="2600" dirty="0"/>
              <a:t> </a:t>
            </a:r>
            <a:r>
              <a:rPr lang="en-US" sz="2600" b="1" dirty="0"/>
              <a:t>textBoxNum1</a:t>
            </a:r>
          </a:p>
          <a:p>
            <a:pPr marL="623888" lvl="1" indent="-354013"/>
            <a:r>
              <a:rPr lang="en-US" sz="2600" b="1" dirty="0"/>
              <a:t>textBox2</a:t>
            </a:r>
            <a:r>
              <a:rPr lang="en-US" sz="2600" dirty="0"/>
              <a:t>  </a:t>
            </a:r>
            <a:r>
              <a:rPr lang="en-US" sz="2600" dirty="0">
                <a:sym typeface="Wingdings" panose="05000000000000000000" pitchFamily="2" charset="2"/>
              </a:rPr>
              <a:t></a:t>
            </a:r>
            <a:r>
              <a:rPr lang="en-US" sz="2600" dirty="0"/>
              <a:t> </a:t>
            </a:r>
            <a:r>
              <a:rPr lang="en-US" sz="2600" b="1" dirty="0"/>
              <a:t>textBoxNum2</a:t>
            </a:r>
          </a:p>
          <a:p>
            <a:pPr marL="623888" lvl="1" indent="-354013"/>
            <a:r>
              <a:rPr lang="en-US" sz="2600" b="1" dirty="0"/>
              <a:t>textBox3</a:t>
            </a:r>
            <a:r>
              <a:rPr lang="en-US" sz="2600" dirty="0"/>
              <a:t>  </a:t>
            </a:r>
            <a:r>
              <a:rPr lang="en-US" sz="2600" dirty="0">
                <a:sym typeface="Wingdings" panose="05000000000000000000" pitchFamily="2" charset="2"/>
              </a:rPr>
              <a:t></a:t>
            </a:r>
            <a:r>
              <a:rPr lang="en-US" sz="2600" dirty="0"/>
              <a:t> </a:t>
            </a:r>
            <a:r>
              <a:rPr lang="en-US" sz="2600" b="1" dirty="0"/>
              <a:t>textBoxSum</a:t>
            </a:r>
          </a:p>
          <a:p>
            <a:pPr marL="623888" lvl="1" indent="-354013"/>
            <a:r>
              <a:rPr lang="en-US" sz="2600" b="1" dirty="0"/>
              <a:t>label1</a:t>
            </a:r>
            <a:r>
              <a:rPr lang="en-US" sz="2600" dirty="0"/>
              <a:t>      </a:t>
            </a:r>
            <a:r>
              <a:rPr lang="en-US" sz="2600" dirty="0">
                <a:sym typeface="Wingdings" panose="05000000000000000000" pitchFamily="2" charset="2"/>
              </a:rPr>
              <a:t></a:t>
            </a:r>
            <a:r>
              <a:rPr lang="en-US" sz="2600" dirty="0"/>
              <a:t> </a:t>
            </a:r>
            <a:r>
              <a:rPr lang="en-US" sz="2600" b="1" dirty="0"/>
              <a:t>labelPlus</a:t>
            </a:r>
          </a:p>
          <a:p>
            <a:pPr marL="623888" lvl="1" indent="-354013"/>
            <a:r>
              <a:rPr lang="en-US" sz="2600" b="1" dirty="0"/>
              <a:t>label2</a:t>
            </a:r>
            <a:r>
              <a:rPr lang="en-US" sz="2600" dirty="0"/>
              <a:t>      </a:t>
            </a:r>
            <a:r>
              <a:rPr lang="en-US" sz="2600" dirty="0">
                <a:sym typeface="Wingdings" panose="05000000000000000000" pitchFamily="2" charset="2"/>
              </a:rPr>
              <a:t></a:t>
            </a:r>
            <a:r>
              <a:rPr lang="en-US" sz="2600" b="1" dirty="0"/>
              <a:t> labelEqual</a:t>
            </a:r>
          </a:p>
          <a:p>
            <a:pPr marL="623888" lvl="1" indent="-354013"/>
            <a:r>
              <a:rPr lang="en-US" sz="2600" b="1" dirty="0"/>
              <a:t>button1  </a:t>
            </a:r>
            <a:r>
              <a:rPr lang="en-US" sz="2600" dirty="0">
                <a:sym typeface="Wingdings" panose="05000000000000000000" pitchFamily="2" charset="2"/>
              </a:rPr>
              <a:t></a:t>
            </a:r>
            <a:r>
              <a:rPr lang="en-US" sz="2600" b="1" dirty="0"/>
              <a:t> buttonCalculate</a:t>
            </a:r>
          </a:p>
          <a:p>
            <a:pPr>
              <a:buClr>
                <a:schemeClr val="tx2"/>
              </a:buClr>
            </a:pPr>
            <a:endParaRPr lang="ru-RU" sz="32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Стъпки за изграждане на приложението (</a:t>
            </a:r>
            <a:r>
              <a:rPr lang="en-US" dirty="0"/>
              <a:t>5)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F9F38E2-10A6-3AFB-9B5D-D76ACE61D1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8518" y="2293036"/>
            <a:ext cx="3159383" cy="284465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A802659-336E-F6D8-67AA-663060D339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6000" y="2303447"/>
            <a:ext cx="3135759" cy="2834244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2" name="Right Arrow 1">
            <a:extLst>
              <a:ext uri="{FF2B5EF4-FFF2-40B4-BE49-F238E27FC236}">
                <a16:creationId xmlns:a16="http://schemas.microsoft.com/office/drawing/2014/main" id="{1CE91745-E9CF-F1D2-12AD-C44B88FFCBBA}"/>
              </a:ext>
            </a:extLst>
          </p:cNvPr>
          <p:cNvSpPr/>
          <p:nvPr/>
        </p:nvSpPr>
        <p:spPr bwMode="auto">
          <a:xfrm>
            <a:off x="8211000" y="3650510"/>
            <a:ext cx="371901" cy="286364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87193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2592875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</a:pPr>
            <a:r>
              <a:rPr lang="bg-BG" sz="3200" dirty="0"/>
              <a:t>Променяме </a:t>
            </a:r>
            <a:r>
              <a:rPr lang="bg-BG" sz="3200" b="1" dirty="0">
                <a:solidFill>
                  <a:schemeClr val="bg1"/>
                </a:solidFill>
              </a:rPr>
              <a:t>текста</a:t>
            </a:r>
            <a:r>
              <a:rPr lang="bg-BG" sz="3200" dirty="0"/>
              <a:t> на контролите:</a:t>
            </a:r>
            <a:endParaRPr lang="en-US" sz="3200" dirty="0"/>
          </a:p>
          <a:p>
            <a:pPr lvl="1"/>
            <a:r>
              <a:rPr lang="en-US" sz="2600" b="1" dirty="0"/>
              <a:t>button1 </a:t>
            </a:r>
            <a:r>
              <a:rPr lang="en-US" sz="2800" dirty="0">
                <a:sym typeface="Wingdings" panose="05000000000000000000" pitchFamily="2" charset="2"/>
              </a:rPr>
              <a:t></a:t>
            </a:r>
            <a:r>
              <a:rPr lang="en-US" sz="2600" b="1" dirty="0"/>
              <a:t> Calculate</a:t>
            </a:r>
          </a:p>
          <a:p>
            <a:pPr lvl="1"/>
            <a:r>
              <a:rPr lang="en-US" sz="2600" b="1" dirty="0"/>
              <a:t>label1 </a:t>
            </a:r>
            <a:r>
              <a:rPr lang="en-US" sz="2800" dirty="0">
                <a:sym typeface="Wingdings" panose="05000000000000000000" pitchFamily="2" charset="2"/>
              </a:rPr>
              <a:t></a:t>
            </a:r>
            <a:r>
              <a:rPr lang="en-US" sz="2600" b="1" dirty="0"/>
              <a:t> +</a:t>
            </a:r>
          </a:p>
          <a:p>
            <a:pPr lvl="1"/>
            <a:r>
              <a:rPr lang="en-US" sz="2600" b="1" dirty="0"/>
              <a:t>label2 </a:t>
            </a:r>
            <a:r>
              <a:rPr lang="en-US" sz="2800" dirty="0">
                <a:sym typeface="Wingdings" panose="05000000000000000000" pitchFamily="2" charset="2"/>
              </a:rPr>
              <a:t></a:t>
            </a:r>
            <a:r>
              <a:rPr lang="en-US" sz="2600" b="1" dirty="0"/>
              <a:t> =</a:t>
            </a:r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Стъпки за изграждане на приложението (</a:t>
            </a:r>
            <a:r>
              <a:rPr lang="en-US" dirty="0"/>
              <a:t>6)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2A3790-4602-C8AD-76C9-E9FBA833DE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6720" y="2565071"/>
            <a:ext cx="3762564" cy="336045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3510AD1-3C5F-4147-4566-75B7588A56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4173" y="2552146"/>
            <a:ext cx="3762564" cy="338630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2" name="Right Arrow 1">
            <a:extLst>
              <a:ext uri="{FF2B5EF4-FFF2-40B4-BE49-F238E27FC236}">
                <a16:creationId xmlns:a16="http://schemas.microsoft.com/office/drawing/2014/main" id="{3124A303-64FE-36A8-4721-FFAC44827753}"/>
              </a:ext>
            </a:extLst>
          </p:cNvPr>
          <p:cNvSpPr/>
          <p:nvPr/>
        </p:nvSpPr>
        <p:spPr bwMode="auto">
          <a:xfrm>
            <a:off x="7254228" y="4087800"/>
            <a:ext cx="495000" cy="315000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6282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Добавяне на </a:t>
            </a:r>
            <a:r>
              <a:rPr lang="en-US" dirty="0"/>
              <a:t>Button.Click Event Handler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20F455-1C42-6C8C-2C97-8C970783B3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4450" y="1371113"/>
            <a:ext cx="8243100" cy="5135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47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</a:pPr>
            <a:r>
              <a:rPr lang="en-US" sz="3200" b="1" dirty="0">
                <a:solidFill>
                  <a:schemeClr val="bg1"/>
                </a:solidFill>
              </a:rPr>
              <a:t>Event handler</a:t>
            </a:r>
            <a:r>
              <a:rPr lang="en-US" sz="3200" dirty="0"/>
              <a:t> (</a:t>
            </a:r>
            <a:r>
              <a:rPr lang="bg-BG" sz="3200" b="1" dirty="0">
                <a:solidFill>
                  <a:schemeClr val="bg1"/>
                </a:solidFill>
              </a:rPr>
              <a:t>обработчик</a:t>
            </a:r>
            <a:r>
              <a:rPr lang="bg-BG" sz="3200" dirty="0"/>
              <a:t>) на събитието </a:t>
            </a:r>
            <a:r>
              <a:rPr lang="en-US" sz="3200" b="1" dirty="0">
                <a:solidFill>
                  <a:schemeClr val="bg1"/>
                </a:solidFill>
              </a:rPr>
              <a:t>Click</a:t>
            </a:r>
            <a:r>
              <a:rPr lang="bg-BG" sz="3200" dirty="0"/>
              <a:t> на бутона за изчисляване на резултата</a:t>
            </a:r>
            <a:r>
              <a:rPr lang="en-US" sz="3200" dirty="0"/>
              <a:t>:</a:t>
            </a:r>
            <a:endParaRPr lang="ru-RU" sz="32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Стъпки за изграждане на приложението (</a:t>
            </a:r>
            <a:r>
              <a:rPr lang="en-US" dirty="0"/>
              <a:t>7)</a:t>
            </a:r>
          </a:p>
        </p:txBody>
      </p:sp>
      <p:sp>
        <p:nvSpPr>
          <p:cNvPr id="2" name="Rectangle 5">
            <a:extLst>
              <a:ext uri="{FF2B5EF4-FFF2-40B4-BE49-F238E27FC236}">
                <a16:creationId xmlns:a16="http://schemas.microsoft.com/office/drawing/2014/main" id="{73D52065-1CA5-A65B-F44E-385E5A2652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5999" y="2484000"/>
            <a:ext cx="11160002" cy="3550716"/>
          </a:xfrm>
          <a:prstGeom prst="rect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3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latin typeface="Consolas" pitchFamily="49" charset="0"/>
                <a:cs typeface="Consolas" pitchFamily="49" charset="0"/>
              </a:rPr>
              <a:t>private void buttonCalculate_Click(object sender, EventArgs e)</a:t>
            </a:r>
          </a:p>
          <a:p>
            <a:pPr eaLnBrk="0" hangingPunct="0">
              <a:lnSpc>
                <a:spcPct val="13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3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latin typeface="Consolas" pitchFamily="49" charset="0"/>
                <a:cs typeface="Consolas" pitchFamily="49" charset="0"/>
              </a:rPr>
              <a:t>  var </a:t>
            </a:r>
            <a:r>
              <a:rPr lang="en-US" sz="25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num1</a:t>
            </a:r>
            <a:r>
              <a:rPr lang="en-US" sz="2500" b="1" noProof="1">
                <a:latin typeface="Consolas" pitchFamily="49" charset="0"/>
                <a:cs typeface="Consolas" pitchFamily="49" charset="0"/>
              </a:rPr>
              <a:t> = decimal.Parse(</a:t>
            </a:r>
            <a:r>
              <a:rPr lang="en-US" sz="25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this.textBox1.Text</a:t>
            </a:r>
            <a:r>
              <a:rPr lang="en-US" sz="2500" b="1" noProof="1"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lnSpc>
                <a:spcPct val="13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latin typeface="Consolas" pitchFamily="49" charset="0"/>
                <a:cs typeface="Consolas" pitchFamily="49" charset="0"/>
              </a:rPr>
              <a:t>  var </a:t>
            </a:r>
            <a:r>
              <a:rPr lang="en-US" sz="25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num2</a:t>
            </a:r>
            <a:r>
              <a:rPr lang="en-US" sz="2500" b="1" noProof="1">
                <a:latin typeface="Consolas" pitchFamily="49" charset="0"/>
                <a:cs typeface="Consolas" pitchFamily="49" charset="0"/>
              </a:rPr>
              <a:t> = decimal.Parse(</a:t>
            </a:r>
            <a:r>
              <a:rPr lang="en-US" sz="25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this.textBox2.Text</a:t>
            </a:r>
            <a:r>
              <a:rPr lang="en-US" sz="2500" b="1" noProof="1"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lnSpc>
                <a:spcPct val="13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latin typeface="Consolas" pitchFamily="49" charset="0"/>
                <a:cs typeface="Consolas" pitchFamily="49" charset="0"/>
              </a:rPr>
              <a:t>  var </a:t>
            </a:r>
            <a:r>
              <a:rPr lang="en-US" sz="25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sum</a:t>
            </a:r>
            <a:r>
              <a:rPr lang="en-US" sz="2500" b="1" noProof="1">
                <a:latin typeface="Consolas" pitchFamily="49" charset="0"/>
                <a:cs typeface="Consolas" pitchFamily="49" charset="0"/>
              </a:rPr>
              <a:t> = num1 + num2;</a:t>
            </a:r>
          </a:p>
          <a:p>
            <a:pPr eaLnBrk="0" hangingPunct="0">
              <a:lnSpc>
                <a:spcPct val="13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latin typeface="Consolas" pitchFamily="49" charset="0"/>
                <a:cs typeface="Consolas" pitchFamily="49" charset="0"/>
              </a:rPr>
              <a:t>  </a:t>
            </a:r>
            <a:r>
              <a:rPr lang="en-US" sz="25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textBoxSum.Text = sum.ToString();</a:t>
            </a:r>
          </a:p>
          <a:p>
            <a:pPr eaLnBrk="0" hangingPunct="0">
              <a:lnSpc>
                <a:spcPct val="13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3" name="Rounded Rectangular Callout 8">
            <a:extLst>
              <a:ext uri="{FF2B5EF4-FFF2-40B4-BE49-F238E27FC236}">
                <a16:creationId xmlns:a16="http://schemas.microsoft.com/office/drawing/2014/main" id="{276E252D-3A8B-CCAE-E2FA-AA9F71CB4E20}"/>
              </a:ext>
            </a:extLst>
          </p:cNvPr>
          <p:cNvSpPr/>
          <p:nvPr/>
        </p:nvSpPr>
        <p:spPr bwMode="auto">
          <a:xfrm>
            <a:off x="7723995" y="4599000"/>
            <a:ext cx="4140000" cy="1449045"/>
          </a:xfrm>
          <a:prstGeom prst="wedgeRoundRectCallout">
            <a:avLst>
              <a:gd name="adj1" fmla="val -57300"/>
              <a:gd name="adj2" fmla="val -5460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Взимаме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текста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от полетата и го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парсваме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към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число</a:t>
            </a:r>
            <a:endParaRPr lang="en-BG" sz="2800" b="1" dirty="0">
              <a:solidFill>
                <a:schemeClr val="bg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Rounded Rectangular Callout 8">
            <a:extLst>
              <a:ext uri="{FF2B5EF4-FFF2-40B4-BE49-F238E27FC236}">
                <a16:creationId xmlns:a16="http://schemas.microsoft.com/office/drawing/2014/main" id="{A6C9F15A-8937-008F-9DAD-84CA282DE290}"/>
              </a:ext>
            </a:extLst>
          </p:cNvPr>
          <p:cNvSpPr/>
          <p:nvPr/>
        </p:nvSpPr>
        <p:spPr bwMode="auto">
          <a:xfrm>
            <a:off x="1776000" y="5558839"/>
            <a:ext cx="4995000" cy="1020161"/>
          </a:xfrm>
          <a:prstGeom prst="wedgeRoundRectCallout">
            <a:avLst>
              <a:gd name="adj1" fmla="val -57255"/>
              <a:gd name="adj2" fmla="val -5724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Записваме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сумата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във вид на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текст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в полето за резултата</a:t>
            </a:r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Rounded Rectangular Callout 8">
            <a:extLst>
              <a:ext uri="{FF2B5EF4-FFF2-40B4-BE49-F238E27FC236}">
                <a16:creationId xmlns:a16="http://schemas.microsoft.com/office/drawing/2014/main" id="{C8CA1E12-4684-107E-CD25-4AF73AF3F5F0}"/>
              </a:ext>
            </a:extLst>
          </p:cNvPr>
          <p:cNvSpPr/>
          <p:nvPr/>
        </p:nvSpPr>
        <p:spPr bwMode="auto">
          <a:xfrm>
            <a:off x="5150832" y="4525120"/>
            <a:ext cx="2025168" cy="523880"/>
          </a:xfrm>
          <a:prstGeom prst="wedgeRoundRectCallout">
            <a:avLst>
              <a:gd name="adj1" fmla="val -65013"/>
              <a:gd name="adj2" fmla="val 4243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Сумираме</a:t>
            </a:r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70936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</a:pPr>
            <a:r>
              <a:rPr lang="bg-BG" sz="3200" b="1" dirty="0">
                <a:solidFill>
                  <a:schemeClr val="bg1"/>
                </a:solidFill>
              </a:rPr>
              <a:t>Стартираме</a:t>
            </a:r>
            <a:r>
              <a:rPr lang="bg-BG" sz="3200" b="1" dirty="0"/>
              <a:t> </a:t>
            </a:r>
            <a:r>
              <a:rPr lang="bg-BG" sz="3200" dirty="0"/>
              <a:t>приложението с </a:t>
            </a:r>
            <a:r>
              <a:rPr lang="bg-BG" sz="3200" b="1" dirty="0">
                <a:solidFill>
                  <a:schemeClr val="bg1"/>
                </a:solidFill>
              </a:rPr>
              <a:t>[</a:t>
            </a:r>
            <a:r>
              <a:rPr lang="en-US" sz="3200" b="1" dirty="0">
                <a:solidFill>
                  <a:schemeClr val="bg1"/>
                </a:solidFill>
              </a:rPr>
              <a:t>Ctrl+F5]</a:t>
            </a:r>
            <a:endParaRPr lang="en-BG" sz="3200" b="1" dirty="0">
              <a:solidFill>
                <a:schemeClr val="bg1"/>
              </a:solidFill>
            </a:endParaRPr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Резултат при изпълнение на програмата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ED30EF-5E15-F3EF-AE2D-0F86435420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312" y="2124000"/>
            <a:ext cx="7007375" cy="4030999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685673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bg-BG" sz="3200" dirty="0"/>
              <a:t>Начин за </a:t>
            </a:r>
            <a:r>
              <a:rPr lang="bg-BG" sz="3200" b="1" dirty="0">
                <a:solidFill>
                  <a:schemeClr val="bg1"/>
                </a:solidFill>
              </a:rPr>
              <a:t>взаимодействие</a:t>
            </a:r>
            <a:r>
              <a:rPr lang="bg-BG" sz="3200" dirty="0"/>
              <a:t> между </a:t>
            </a:r>
            <a:r>
              <a:rPr lang="bg-BG" sz="3200" b="1" dirty="0">
                <a:solidFill>
                  <a:schemeClr val="bg1"/>
                </a:solidFill>
              </a:rPr>
              <a:t>човека</a:t>
            </a:r>
            <a:r>
              <a:rPr lang="bg-BG" sz="3200" dirty="0"/>
              <a:t> и </a:t>
            </a:r>
            <a:r>
              <a:rPr lang="bg-BG" sz="3200" b="1" dirty="0">
                <a:solidFill>
                  <a:schemeClr val="bg1"/>
                </a:solidFill>
              </a:rPr>
              <a:t>компютъра</a:t>
            </a:r>
          </a:p>
          <a:p>
            <a:pPr>
              <a:buClr>
                <a:schemeClr val="tx1"/>
              </a:buClr>
            </a:pPr>
            <a:r>
              <a:rPr lang="bg-BG" sz="3200" dirty="0"/>
              <a:t>Използва </a:t>
            </a:r>
            <a:r>
              <a:rPr lang="bg-BG" sz="3200" b="1" dirty="0">
                <a:solidFill>
                  <a:schemeClr val="bg1"/>
                </a:solidFill>
              </a:rPr>
              <a:t>графични елементи </a:t>
            </a:r>
            <a:r>
              <a:rPr lang="bg-BG" sz="3200" dirty="0"/>
              <a:t>под формата на </a:t>
            </a:r>
            <a:r>
              <a:rPr lang="bg-BG" sz="3200" b="1" dirty="0">
                <a:solidFill>
                  <a:schemeClr val="bg1"/>
                </a:solidFill>
              </a:rPr>
              <a:t>контроли</a:t>
            </a:r>
            <a:endParaRPr lang="bg-BG" sz="3200" dirty="0"/>
          </a:p>
          <a:p>
            <a:pPr lvl="1"/>
            <a:r>
              <a:rPr lang="bg-BG" sz="3000" dirty="0"/>
              <a:t>Икони, бутони, текстови полета, прозорци и други</a:t>
            </a:r>
          </a:p>
          <a:p>
            <a:r>
              <a:rPr lang="bg-BG" sz="3200" b="1" dirty="0">
                <a:solidFill>
                  <a:schemeClr val="bg1"/>
                </a:solidFill>
              </a:rPr>
              <a:t>Платформи</a:t>
            </a:r>
            <a:r>
              <a:rPr lang="bg-BG" sz="3200" dirty="0"/>
              <a:t> за изграждане на </a:t>
            </a:r>
            <a:r>
              <a:rPr lang="en-US" sz="3200" dirty="0"/>
              <a:t>GUI</a:t>
            </a:r>
          </a:p>
          <a:p>
            <a:pPr lvl="1"/>
            <a:r>
              <a:rPr lang="en-US" sz="3000" b="1" dirty="0"/>
              <a:t>Windows</a:t>
            </a:r>
            <a:r>
              <a:rPr lang="en-US" sz="3000" dirty="0"/>
              <a:t> – Windows Forms, XAML и WPF, .NET MAUI</a:t>
            </a:r>
          </a:p>
          <a:p>
            <a:pPr lvl="1"/>
            <a:r>
              <a:rPr lang="en-US" sz="3000" b="1" dirty="0"/>
              <a:t>MacOS</a:t>
            </a:r>
            <a:r>
              <a:rPr lang="en-US" sz="3000" dirty="0"/>
              <a:t> – AppKit, Aqua, OpenGL</a:t>
            </a:r>
          </a:p>
          <a:p>
            <a:pPr lvl="1"/>
            <a:r>
              <a:rPr lang="en-US" sz="3000" b="1" dirty="0"/>
              <a:t>Linux</a:t>
            </a:r>
            <a:r>
              <a:rPr lang="en-US" sz="3000" dirty="0"/>
              <a:t> – Qt, FLTK, Ultimate++</a:t>
            </a:r>
            <a:endParaRPr lang="bg-BG" sz="30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Какво е </a:t>
            </a:r>
            <a:r>
              <a:rPr lang="en-US" sz="4000" dirty="0"/>
              <a:t>Graphical User Interface (</a:t>
            </a:r>
            <a:r>
              <a:rPr lang="en-US" dirty="0"/>
              <a:t>GUI)?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5FCC501-432E-E4FB-87E4-A63D45B715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1000" y="4133737"/>
            <a:ext cx="2835000" cy="2353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955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Subtitle">
            <a:extLst>
              <a:ext uri="{FF2B5EF4-FFF2-40B4-BE49-F238E27FC236}">
                <a16:creationId xmlns:a16="http://schemas.microsoft.com/office/drawing/2014/main" id="{BEB5BB41-09D4-4E9F-8C80-EE8709171CB3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US" dirty="0"/>
              <a:t>ListBox, ComboBox</a:t>
            </a:r>
            <a:r>
              <a:rPr lang="bg-BG" dirty="0"/>
              <a:t>, </a:t>
            </a:r>
            <a:r>
              <a:rPr lang="en-US" dirty="0"/>
              <a:t>Radio Button, Checkbox</a:t>
            </a:r>
            <a:endParaRPr lang="bg-BG" dirty="0"/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028D9EA3-B5E0-4F17-9467-4BE3C280DA68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dirty="0"/>
              <a:t>Други </a:t>
            </a:r>
            <a:r>
              <a:rPr lang="en-US" dirty="0"/>
              <a:t>UI </a:t>
            </a:r>
            <a:r>
              <a:rPr lang="bg-BG" dirty="0"/>
              <a:t>контроли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5A0A4F-034E-F89E-7BC0-EB2E56FBAE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928" y="1363248"/>
            <a:ext cx="2612143" cy="238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298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10000"/>
              </a:lnSpc>
              <a:spcBef>
                <a:spcPts val="1200"/>
              </a:spcBef>
            </a:pPr>
            <a:r>
              <a:rPr lang="en-US" altLang="en-US" sz="3400" b="1" dirty="0">
                <a:solidFill>
                  <a:schemeClr val="bg1"/>
                </a:solidFill>
                <a:latin typeface="Consolas" panose="020B0609020204030204" pitchFamily="49" charset="0"/>
              </a:rPr>
              <a:t>ListBox</a:t>
            </a:r>
            <a:r>
              <a:rPr lang="bg-BG" altLang="en-US" sz="3400" dirty="0"/>
              <a:t> </a:t>
            </a:r>
            <a:r>
              <a:rPr lang="en-US" altLang="en-US" sz="3400" dirty="0"/>
              <a:t>– с</a:t>
            </a:r>
            <a:r>
              <a:rPr lang="bg-BG" altLang="en-US" sz="3400" dirty="0"/>
              <a:t>писък с елементи</a:t>
            </a:r>
          </a:p>
          <a:p>
            <a:pPr lvl="1">
              <a:lnSpc>
                <a:spcPct val="110000"/>
              </a:lnSpc>
              <a:spcBef>
                <a:spcPts val="1200"/>
              </a:spcBef>
            </a:pPr>
            <a:r>
              <a:rPr lang="en-US" altLang="en-US" sz="3100" b="1" dirty="0">
                <a:latin typeface="Consolas" panose="020B0609020204030204" pitchFamily="49" charset="0"/>
              </a:rPr>
              <a:t>Items</a:t>
            </a:r>
            <a:r>
              <a:rPr lang="en-US" altLang="en-US" sz="31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3100" dirty="0">
                <a:latin typeface="Calibri" panose="020F0502020204030204" pitchFamily="34" charset="0"/>
                <a:cs typeface="Calibri" panose="020F0502020204030204" pitchFamily="34" charset="0"/>
              </a:rPr>
              <a:t>–</a:t>
            </a:r>
            <a:r>
              <a:rPr lang="en-US" altLang="en-US" sz="31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bg-BG" altLang="en-US" sz="3100" dirty="0">
                <a:latin typeface="Calibri" panose="020F0502020204030204" pitchFamily="34" charset="0"/>
                <a:cs typeface="Calibri" panose="020F0502020204030204" pitchFamily="34" charset="0"/>
              </a:rPr>
              <a:t>колекция, задаваща списъка от елементи</a:t>
            </a:r>
          </a:p>
          <a:p>
            <a:pPr lvl="1">
              <a:lnSpc>
                <a:spcPct val="110000"/>
              </a:lnSpc>
              <a:spcBef>
                <a:spcPts val="1200"/>
              </a:spcBef>
            </a:pPr>
            <a:r>
              <a:rPr lang="bg-BG" sz="3100" b="1" dirty="0"/>
              <a:t>SelectedIndex</a:t>
            </a:r>
            <a:r>
              <a:rPr lang="bg-BG" sz="3100" dirty="0"/>
              <a:t>, </a:t>
            </a:r>
            <a:r>
              <a:rPr lang="bg-BG" sz="3100" b="1" dirty="0"/>
              <a:t>SelectedItem </a:t>
            </a:r>
            <a:r>
              <a:rPr lang="bg-BG" sz="3100" dirty="0"/>
              <a:t>– връща избра­ния елемент</a:t>
            </a:r>
            <a:endParaRPr lang="en-US" altLang="en-US" sz="3100" b="1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>
              <a:lnSpc>
                <a:spcPct val="110000"/>
              </a:lnSpc>
              <a:spcBef>
                <a:spcPts val="1200"/>
              </a:spcBef>
            </a:pPr>
            <a:r>
              <a:rPr lang="en-US" altLang="en-US" sz="3400" b="1" dirty="0">
                <a:solidFill>
                  <a:schemeClr val="bg1"/>
                </a:solidFill>
                <a:latin typeface="Consolas" panose="020B0609020204030204" pitchFamily="49" charset="0"/>
              </a:rPr>
              <a:t>ComboBox</a:t>
            </a:r>
            <a:r>
              <a:rPr lang="bg-BG" altLang="en-US" sz="3400" dirty="0"/>
              <a:t> </a:t>
            </a:r>
            <a:r>
              <a:rPr lang="en-US" altLang="en-US" sz="3400" dirty="0"/>
              <a:t>– </a:t>
            </a:r>
            <a:r>
              <a:rPr lang="bg-BG" altLang="en-US" sz="3400" dirty="0"/>
              <a:t>падащ списък с опции за избор</a:t>
            </a:r>
          </a:p>
          <a:p>
            <a:pPr lvl="1">
              <a:lnSpc>
                <a:spcPct val="110000"/>
              </a:lnSpc>
              <a:spcBef>
                <a:spcPct val="25000"/>
              </a:spcBef>
            </a:pPr>
            <a:r>
              <a:rPr lang="en-US" altLang="en-US" sz="3100" b="1" dirty="0">
                <a:latin typeface="Consolas" panose="020B0609020204030204" pitchFamily="49" charset="0"/>
              </a:rPr>
              <a:t>Text</a:t>
            </a:r>
            <a:r>
              <a:rPr lang="en-US" altLang="en-US" sz="3100" dirty="0">
                <a:latin typeface="Calibri" panose="020F0502020204030204" pitchFamily="34" charset="0"/>
                <a:cs typeface="Calibri" panose="020F0502020204030204" pitchFamily="34" charset="0"/>
              </a:rPr>
              <a:t> – </a:t>
            </a:r>
            <a:r>
              <a:rPr lang="bg-BG" altLang="en-US" sz="3100" dirty="0"/>
              <a:t>текстът, който се изобразява</a:t>
            </a:r>
            <a:endParaRPr lang="en-US" altLang="en-US" sz="3100" dirty="0"/>
          </a:p>
          <a:p>
            <a:pPr lvl="1">
              <a:lnSpc>
                <a:spcPct val="110000"/>
              </a:lnSpc>
              <a:spcBef>
                <a:spcPct val="25000"/>
              </a:spcBef>
            </a:pPr>
            <a:r>
              <a:rPr lang="en-US" altLang="en-US" sz="3100" b="1" dirty="0">
                <a:latin typeface="Consolas" panose="020B0609020204030204" pitchFamily="49" charset="0"/>
              </a:rPr>
              <a:t>Items</a:t>
            </a:r>
            <a:r>
              <a:rPr lang="en-US" altLang="en-US" sz="31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3100" dirty="0">
                <a:latin typeface="Calibri" panose="020F0502020204030204" pitchFamily="34" charset="0"/>
                <a:cs typeface="Calibri" panose="020F0502020204030204" pitchFamily="34" charset="0"/>
              </a:rPr>
              <a:t>–</a:t>
            </a:r>
            <a:r>
              <a:rPr lang="en-US" altLang="en-US" sz="31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bg-BG" altLang="en-US" sz="3100" dirty="0">
                <a:latin typeface="Calibri" panose="020F0502020204030204" pitchFamily="34" charset="0"/>
                <a:cs typeface="Calibri" panose="020F0502020204030204" pitchFamily="34" charset="0"/>
              </a:rPr>
              <a:t>възможни стойности, между които се избира</a:t>
            </a:r>
            <a:endParaRPr lang="en-US" altLang="en-US" sz="31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10000"/>
              </a:lnSpc>
              <a:spcBef>
                <a:spcPts val="1800"/>
              </a:spcBef>
            </a:pPr>
            <a:r>
              <a:rPr lang="en-US" altLang="en-US" sz="3400" b="1" dirty="0">
                <a:solidFill>
                  <a:schemeClr val="bg1"/>
                </a:solidFill>
                <a:latin typeface="Consolas" panose="020B0609020204030204" pitchFamily="49" charset="0"/>
              </a:rPr>
              <a:t>RadioButton</a:t>
            </a:r>
            <a:r>
              <a:rPr lang="en-US" altLang="en-US" sz="3400" dirty="0"/>
              <a:t> </a:t>
            </a:r>
            <a:r>
              <a:rPr lang="en-US" alt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–</a:t>
            </a:r>
            <a:r>
              <a:rPr lang="en-US" altLang="en-US" sz="3400" dirty="0"/>
              <a:t> </a:t>
            </a:r>
            <a:r>
              <a:rPr lang="bg-BG" altLang="en-BG" sz="3400" dirty="0"/>
              <a:t>контрола за избор на една от няколко опции</a:t>
            </a:r>
            <a:endParaRPr lang="en-US" altLang="en-US" sz="3400" dirty="0"/>
          </a:p>
          <a:p>
            <a:pPr lvl="1">
              <a:lnSpc>
                <a:spcPct val="110000"/>
              </a:lnSpc>
            </a:pPr>
            <a:r>
              <a:rPr lang="bg-BG" altLang="en-BG" sz="3100" b="1" dirty="0">
                <a:latin typeface="Consolas" panose="020B0609020204030204" pitchFamily="49" charset="0"/>
                <a:cs typeface="Consolas" panose="020B0609020204030204" pitchFamily="49" charset="0"/>
              </a:rPr>
              <a:t>Checked</a:t>
            </a:r>
            <a:r>
              <a:rPr lang="bg-BG" altLang="en-BG" sz="3100" dirty="0"/>
              <a:t> – задава дали е избрана</a:t>
            </a:r>
          </a:p>
          <a:p>
            <a:pPr>
              <a:lnSpc>
                <a:spcPct val="110000"/>
              </a:lnSpc>
              <a:spcBef>
                <a:spcPts val="1800"/>
              </a:spcBef>
            </a:pPr>
            <a:r>
              <a:rPr lang="en-US" altLang="en-US" sz="3400" b="1" dirty="0">
                <a:solidFill>
                  <a:schemeClr val="bg1"/>
                </a:solidFill>
                <a:latin typeface="Consolas" panose="020B0609020204030204" pitchFamily="49" charset="0"/>
              </a:rPr>
              <a:t>Checkbox</a:t>
            </a:r>
            <a:r>
              <a:rPr lang="en-US" altLang="en-US" sz="3400" dirty="0"/>
              <a:t> –</a:t>
            </a:r>
            <a:r>
              <a:rPr lang="bg-BG" altLang="en-US" sz="3400" dirty="0"/>
              <a:t> контрола за избор на няколко опции</a:t>
            </a:r>
          </a:p>
          <a:p>
            <a:pPr lvl="1">
              <a:lnSpc>
                <a:spcPct val="110000"/>
              </a:lnSpc>
              <a:spcBef>
                <a:spcPts val="1200"/>
              </a:spcBef>
            </a:pPr>
            <a:r>
              <a:rPr lang="en-GB" altLang="en-US" sz="3100" b="1" dirty="0">
                <a:latin typeface="Consolas" panose="020B0609020204030204" pitchFamily="49" charset="0"/>
                <a:cs typeface="Consolas" panose="020B0609020204030204" pitchFamily="49" charset="0"/>
              </a:rPr>
              <a:t>Checked</a:t>
            </a:r>
            <a:r>
              <a:rPr lang="en-GB" altLang="en-US" sz="3100" dirty="0"/>
              <a:t> – </a:t>
            </a:r>
            <a:r>
              <a:rPr lang="bg-BG" altLang="en-US" sz="3100" dirty="0"/>
              <a:t>задава дали кутийката е избрана</a:t>
            </a:r>
            <a:endParaRPr lang="en-US" sz="3100" dirty="0"/>
          </a:p>
          <a:p>
            <a:pPr>
              <a:buClr>
                <a:schemeClr val="tx2"/>
              </a:buClr>
            </a:pPr>
            <a:endParaRPr lang="ru-RU" sz="32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Други </a:t>
            </a:r>
            <a:r>
              <a:rPr lang="en-US" dirty="0"/>
              <a:t>UI </a:t>
            </a:r>
            <a:r>
              <a:rPr lang="bg-BG" dirty="0"/>
              <a:t>контроли в </a:t>
            </a:r>
            <a:r>
              <a:rPr lang="en-US" dirty="0"/>
              <a:t>Windows Forms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484D08-FACA-4140-08AE-5DE84A0C0B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6493" y="2803584"/>
            <a:ext cx="2030918" cy="114345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1550C62-A8D8-6017-3D06-B7E1EC230D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6493" y="5343395"/>
            <a:ext cx="1039507" cy="114345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864F942-95E1-5C4A-0595-3B4674EC40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6493" y="4478397"/>
            <a:ext cx="1804507" cy="641603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D6A1242-86CB-707E-7536-49021CC99BE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0766" y="1428880"/>
            <a:ext cx="1044146" cy="843349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141311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Summary Box Group">
            <a:extLst>
              <a:ext uri="{FF2B5EF4-FFF2-40B4-BE49-F238E27FC236}">
                <a16:creationId xmlns:a16="http://schemas.microsoft.com/office/drawing/2014/main" id="{EBAFE522-EB7D-4931-A015-9A7E8A98517D}"/>
              </a:ext>
            </a:extLst>
          </p:cNvPr>
          <p:cNvGrpSpPr/>
          <p:nvPr/>
        </p:nvGrpSpPr>
        <p:grpSpPr>
          <a:xfrm>
            <a:off x="192628" y="1362922"/>
            <a:ext cx="11560402" cy="5394328"/>
            <a:chOff x="472011" y="1508786"/>
            <a:chExt cx="3799787" cy="4865561"/>
          </a:xfrm>
        </p:grpSpPr>
        <p:sp>
          <p:nvSpPr>
            <p:cNvPr id="10" name="Rounded Rectangle Blue">
              <a:extLst>
                <a:ext uri="{FF2B5EF4-FFF2-40B4-BE49-F238E27FC236}">
                  <a16:creationId xmlns:a16="http://schemas.microsoft.com/office/drawing/2014/main" id="{18F78F23-3D09-4B63-8DF9-D49CFBB145EE}"/>
                </a:ext>
              </a:extLst>
            </p:cNvPr>
            <p:cNvSpPr/>
            <p:nvPr/>
          </p:nvSpPr>
          <p:spPr>
            <a:xfrm>
              <a:off x="472011" y="1508786"/>
              <a:ext cx="3799787" cy="4865561"/>
            </a:xfrm>
            <a:prstGeom prst="roundRect">
              <a:avLst>
                <a:gd name="adj" fmla="val 396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  <p:sp>
          <p:nvSpPr>
            <p:cNvPr id="11" name="Rounded Rectangle Left">
              <a:extLst>
                <a:ext uri="{FF2B5EF4-FFF2-40B4-BE49-F238E27FC236}">
                  <a16:creationId xmlns:a16="http://schemas.microsoft.com/office/drawing/2014/main" id="{F12C06CE-2BBE-46C2-B718-813794C58DF9}"/>
                </a:ext>
              </a:extLst>
            </p:cNvPr>
            <p:cNvSpPr/>
            <p:nvPr/>
          </p:nvSpPr>
          <p:spPr>
            <a:xfrm>
              <a:off x="546866" y="1696737"/>
              <a:ext cx="81601" cy="4489658"/>
            </a:xfrm>
            <a:prstGeom prst="roundRect">
              <a:avLst>
                <a:gd name="adj" fmla="val 50000"/>
              </a:avLst>
            </a:prstGeom>
            <a:solidFill>
              <a:schemeClr val="bg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12" name="Half Frame Top Right">
              <a:extLst>
                <a:ext uri="{FF2B5EF4-FFF2-40B4-BE49-F238E27FC236}">
                  <a16:creationId xmlns:a16="http://schemas.microsoft.com/office/drawing/2014/main" id="{66CDBB1E-AF3C-43FC-9F34-2DD691F81726}"/>
                </a:ext>
              </a:extLst>
            </p:cNvPr>
            <p:cNvSpPr/>
            <p:nvPr/>
          </p:nvSpPr>
          <p:spPr>
            <a:xfrm rot="5400000">
              <a:off x="3742559" y="1912372"/>
              <a:ext cx="669775" cy="238503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tx1"/>
                </a:solidFill>
              </a:endParaRPr>
            </a:p>
          </p:txBody>
        </p:sp>
      </p:grpSp>
      <p:sp>
        <p:nvSpPr>
          <p:cNvPr id="14" name="Text Placeholder Body">
            <a:extLst>
              <a:ext uri="{FF2B5EF4-FFF2-40B4-BE49-F238E27FC236}">
                <a16:creationId xmlns:a16="http://schemas.microsoft.com/office/drawing/2014/main" id="{0E49D336-45B6-44D3-97C4-E28F8DEA2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7877" y="1676785"/>
            <a:ext cx="10826670" cy="4830215"/>
          </a:xfrm>
        </p:spPr>
        <p:txBody>
          <a:bodyPr>
            <a:normAutofit lnSpcReduction="10000"/>
          </a:bodyPr>
          <a:lstStyle>
            <a:lvl1pPr marL="514350" indent="-514350"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</a:defRPr>
            </a:lvl1pPr>
            <a:lvl2pPr marL="112393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1733520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3pPr>
            <a:lvl4pPr marL="234310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4pPr>
            <a:lvl5pPr marL="2952689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marL="360363" indent="-360363" fontAlgn="base">
              <a:buClr>
                <a:schemeClr val="bg2"/>
              </a:buClr>
            </a:pPr>
            <a:r>
              <a:rPr lang="en-US" sz="32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GUI</a:t>
            </a:r>
            <a:r>
              <a:rPr lang="en-US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bg-BG" sz="3200" dirty="0"/>
              <a:t>приложенията позволяват </a:t>
            </a:r>
            <a:r>
              <a:rPr lang="bg-BG" sz="32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взаимодействие</a:t>
            </a:r>
            <a:r>
              <a:rPr lang="bg-BG" sz="3200" dirty="0"/>
              <a:t> на </a:t>
            </a:r>
            <a:r>
              <a:rPr lang="bg-BG" sz="32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човека</a:t>
            </a:r>
            <a:r>
              <a:rPr lang="bg-BG" sz="3200" dirty="0"/>
              <a:t> с </a:t>
            </a:r>
            <a:r>
              <a:rPr lang="bg-BG" sz="32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компютъра</a:t>
            </a:r>
            <a:endParaRPr lang="en-US" sz="32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360363" indent="-360363" fontAlgn="base">
              <a:buClr>
                <a:schemeClr val="bg2"/>
              </a:buClr>
            </a:pPr>
            <a:r>
              <a:rPr lang="en-US" sz="32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Windows Forms</a:t>
            </a:r>
            <a:r>
              <a:rPr lang="bg-BG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bg-BG" sz="3200" dirty="0"/>
              <a:t>се използва за създаване на </a:t>
            </a:r>
            <a:r>
              <a:rPr lang="en-US" sz="3200" dirty="0"/>
              <a:t>GUI </a:t>
            </a:r>
            <a:r>
              <a:rPr lang="bg-BG" sz="3200" dirty="0"/>
              <a:t>приложения</a:t>
            </a:r>
            <a:endParaRPr lang="en-US" sz="3200" dirty="0"/>
          </a:p>
          <a:p>
            <a:pPr marL="360363" indent="-360363" fontAlgn="base">
              <a:buClr>
                <a:schemeClr val="bg2"/>
              </a:buClr>
            </a:pPr>
            <a:r>
              <a:rPr lang="bg-BG" sz="3200" dirty="0"/>
              <a:t>Основни </a:t>
            </a:r>
            <a:r>
              <a:rPr lang="bg-BG" sz="32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компоненти</a:t>
            </a:r>
          </a:p>
          <a:p>
            <a:pPr marL="969948" lvl="1" indent="-360363" fontAlgn="base">
              <a:buClr>
                <a:schemeClr val="bg2"/>
              </a:buClr>
            </a:pPr>
            <a:r>
              <a:rPr lang="bg-BG" sz="3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Форми</a:t>
            </a:r>
            <a:r>
              <a:rPr lang="en-US" sz="3000" b="1" dirty="0">
                <a:solidFill>
                  <a:schemeClr val="accent1"/>
                </a:solidFill>
              </a:rPr>
              <a:t> </a:t>
            </a:r>
            <a:r>
              <a:rPr lang="en-US" sz="3000" dirty="0">
                <a:solidFill>
                  <a:schemeClr val="bg2"/>
                </a:solidFill>
              </a:rPr>
              <a:t>(</a:t>
            </a:r>
            <a:r>
              <a:rPr lang="bg-BG" sz="3000" dirty="0">
                <a:solidFill>
                  <a:schemeClr val="bg2"/>
                </a:solidFill>
              </a:rPr>
              <a:t>прозорец с контроли</a:t>
            </a:r>
            <a:r>
              <a:rPr lang="en-US" sz="3000" dirty="0">
                <a:solidFill>
                  <a:schemeClr val="bg2"/>
                </a:solidFill>
              </a:rPr>
              <a:t>)</a:t>
            </a:r>
            <a:endParaRPr lang="bg-BG" sz="3000" dirty="0">
              <a:solidFill>
                <a:schemeClr val="bg2"/>
              </a:solidFill>
            </a:endParaRPr>
          </a:p>
          <a:p>
            <a:pPr marL="969948" lvl="1" indent="-360363" fontAlgn="base">
              <a:buClr>
                <a:schemeClr val="bg2"/>
              </a:buClr>
            </a:pPr>
            <a:r>
              <a:rPr lang="bg-BG" sz="3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Контроли</a:t>
            </a:r>
            <a:r>
              <a:rPr lang="bg-BG" sz="3000" b="1" dirty="0">
                <a:solidFill>
                  <a:schemeClr val="accent1"/>
                </a:solidFill>
              </a:rPr>
              <a:t> </a:t>
            </a:r>
            <a:r>
              <a:rPr lang="bg-BG" sz="3000" dirty="0">
                <a:solidFill>
                  <a:schemeClr val="bg2"/>
                </a:solidFill>
              </a:rPr>
              <a:t>(текстово поле, бутон, картинка и др.</a:t>
            </a:r>
            <a:r>
              <a:rPr lang="en-US" sz="3000" dirty="0">
                <a:solidFill>
                  <a:schemeClr val="bg2"/>
                </a:solidFill>
              </a:rPr>
              <a:t>)</a:t>
            </a:r>
            <a:endParaRPr lang="bg-BG" sz="3000" dirty="0">
              <a:solidFill>
                <a:schemeClr val="bg2"/>
              </a:solidFill>
            </a:endParaRPr>
          </a:p>
          <a:p>
            <a:pPr marL="360363" indent="-360363" fontAlgn="base">
              <a:buClr>
                <a:schemeClr val="bg2"/>
              </a:buClr>
            </a:pPr>
            <a:r>
              <a:rPr lang="bg-BG" sz="32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Хващаме</a:t>
            </a:r>
            <a:r>
              <a:rPr lang="bg-BG" sz="3200" dirty="0"/>
              <a:t> и </a:t>
            </a:r>
            <a:r>
              <a:rPr lang="bg-BG" sz="32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обработваме</a:t>
            </a:r>
            <a:r>
              <a:rPr lang="bg-BG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bg-BG" sz="32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събития</a:t>
            </a:r>
            <a:r>
              <a:rPr lang="bg-BG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bg-BG" sz="3200" dirty="0"/>
              <a:t>със </a:t>
            </a:r>
            <a:r>
              <a:rPr lang="en-US" sz="3200" dirty="0"/>
              <a:t>C# </a:t>
            </a:r>
            <a:r>
              <a:rPr lang="bg-BG" sz="3200" dirty="0"/>
              <a:t>код</a:t>
            </a:r>
            <a:endParaRPr lang="bg-BG" sz="3200" dirty="0">
              <a:solidFill>
                <a:schemeClr val="bg2"/>
              </a:solidFill>
            </a:endParaRPr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Обобщение</a:t>
            </a:r>
            <a:endParaRPr lang="en-US" dirty="0"/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E369AAE7-BDDC-FE11-A61E-E20F7F6632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42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23049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Title">
            <a:extLst>
              <a:ext uri="{FF2B5EF4-FFF2-40B4-BE49-F238E27FC236}">
                <a16:creationId xmlns:a16="http://schemas.microsoft.com/office/drawing/2014/main" id="{FA0703FC-0F8F-4C80-A615-E4B381EC0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Въпроси</a:t>
            </a:r>
            <a:r>
              <a:rPr lang="en-US" dirty="0"/>
              <a:t>?</a:t>
            </a:r>
          </a:p>
        </p:txBody>
      </p:sp>
      <p:sp>
        <p:nvSpPr>
          <p:cNvPr id="2" name="Rectangle Bottom Copyright">
            <a:extLst>
              <a:ext uri="{FF2B5EF4-FFF2-40B4-BE49-F238E27FC236}">
                <a16:creationId xmlns:a16="http://schemas.microsoft.com/office/drawing/2014/main" id="{664812A4-2991-44D1-BFE9-32E55AADF8A5}"/>
              </a:ext>
            </a:extLst>
          </p:cNvPr>
          <p:cNvSpPr/>
          <p:nvPr/>
        </p:nvSpPr>
        <p:spPr>
          <a:xfrm>
            <a:off x="111000" y="6454758"/>
            <a:ext cx="11970000" cy="304242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Проект "</a:t>
            </a:r>
            <a:r>
              <a:rPr lang="bg-BG" sz="1600" dirty="0">
                <a:solidFill>
                  <a:schemeClr val="bg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Отворено учебно съдържание по програмиране и ИТ</a:t>
            </a: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", СофтУни Фондация (лиценз </a:t>
            </a:r>
            <a:r>
              <a:rPr lang="en-US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CC-BY-NC-SA</a:t>
            </a: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endParaRPr lang="bg-BG" sz="2400" dirty="0">
              <a:solidFill>
                <a:schemeClr val="bg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2534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48C3C93-90A1-4D31-BEA6-B54D1106CE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2" name="Slide Body">
            <a:extLst>
              <a:ext uri="{FF2B5EF4-FFF2-40B4-BE49-F238E27FC236}">
                <a16:creationId xmlns:a16="http://schemas.microsoft.com/office/drawing/2014/main" id="{980F49B1-E4BE-4389-A747-7AB9B71AD9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269001"/>
            <a:ext cx="9865598" cy="2474999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bg-BG" sz="3200" dirty="0"/>
              <a:t>Този курс</a:t>
            </a:r>
            <a:r>
              <a:rPr lang="en-US" sz="3200" dirty="0"/>
              <a:t> (</a:t>
            </a:r>
            <a:r>
              <a:rPr lang="bg-BG" sz="3200" dirty="0"/>
              <a:t>презентации, примери, демонстрационен код, упражнения, домашни, видео и други активи</a:t>
            </a:r>
            <a:r>
              <a:rPr lang="en-US" sz="3200" dirty="0"/>
              <a:t>) </a:t>
            </a:r>
            <a:r>
              <a:rPr lang="bg-BG" sz="3200" dirty="0"/>
              <a:t>представлява</a:t>
            </a:r>
            <a:r>
              <a:rPr lang="en-US" sz="3200" dirty="0"/>
              <a:t> </a:t>
            </a:r>
            <a:r>
              <a:rPr lang="bg-BG" sz="3200" b="1" dirty="0"/>
              <a:t>свободно учебно съдържание </a:t>
            </a:r>
            <a:r>
              <a:rPr lang="bg-BG" sz="3200" dirty="0"/>
              <a:t>и се разпространява под свободен лиценз </a:t>
            </a:r>
            <a:r>
              <a:rPr lang="en-US" sz="3200" b="1" dirty="0"/>
              <a:t>CC-BY-NC-SA</a:t>
            </a:r>
            <a:endParaRPr lang="bg-BG" sz="3200" dirty="0"/>
          </a:p>
        </p:txBody>
      </p:sp>
      <p:pic>
        <p:nvPicPr>
          <p:cNvPr id="6" name="Picture License" descr="License">
            <a:extLst>
              <a:ext uri="{FF2B5EF4-FFF2-40B4-BE49-F238E27FC236}">
                <a16:creationId xmlns:a16="http://schemas.microsoft.com/office/drawing/2014/main" id="{82BA520F-A037-4E01-AA18-27D9F1E930A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226175" y="1440120"/>
            <a:ext cx="1198986" cy="1268880"/>
          </a:xfrm>
          <a:prstGeom prst="rect">
            <a:avLst/>
          </a:prstGeom>
        </p:spPr>
      </p:pic>
      <p:sp>
        <p:nvSpPr>
          <p:cNvPr id="3" name="Slide Title">
            <a:extLst>
              <a:ext uri="{FF2B5EF4-FFF2-40B4-BE49-F238E27FC236}">
                <a16:creationId xmlns:a16="http://schemas.microsoft.com/office/drawing/2014/main" id="{E5F1FB41-80C3-4816-BC47-CCC50632E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Лиценз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18DF19-B750-4C88-975B-661A6BF61F5E}"/>
              </a:ext>
            </a:extLst>
          </p:cNvPr>
          <p:cNvSpPr txBox="1"/>
          <p:nvPr/>
        </p:nvSpPr>
        <p:spPr>
          <a:xfrm>
            <a:off x="190401" y="3927519"/>
            <a:ext cx="11710599" cy="1979644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marL="360363" indent="-360363" defTabSz="1218438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lang="bg-BG" sz="3200" dirty="0"/>
              <a:t>Проект "</a:t>
            </a:r>
            <a:r>
              <a:rPr lang="bg-BG" sz="3200" b="1" dirty="0"/>
              <a:t>Отворено учебно съдържание по програмиране и ИТ</a:t>
            </a:r>
            <a:r>
              <a:rPr lang="bg-BG" sz="3200" dirty="0"/>
              <a:t>" към Фондация "Софтуерен университет"</a:t>
            </a:r>
            <a:r>
              <a:rPr lang="en-US" sz="3200" dirty="0"/>
              <a:t>:</a:t>
            </a:r>
            <a:endParaRPr lang="bg-BG" sz="3200" dirty="0"/>
          </a:p>
          <a:p>
            <a:pPr marL="817563" lvl="1" indent="-360363" defTabSz="1218438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  <a:hlinkClick r:id="rId4"/>
              </a:rPr>
              <a:t>https://github.com/BG-IT-Edu</a:t>
            </a:r>
            <a:endParaRPr kumimoji="0" lang="bg-BG" sz="3200" b="0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7" name="Picture 6" title="CC-BY-NC-SA License">
            <a:hlinkClick r:id="rId5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F6C77C47-F7D8-A176-5C69-7FDE5C7E80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31000" y="2908593"/>
            <a:ext cx="1989336" cy="696022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79276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Subtitle">
            <a:extLst>
              <a:ext uri="{FF2B5EF4-FFF2-40B4-BE49-F238E27FC236}">
                <a16:creationId xmlns:a16="http://schemas.microsoft.com/office/drawing/2014/main" id="{BEB5BB41-09D4-4E9F-8C80-EE8709171CB3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dirty="0"/>
              <a:t>Създаване на </a:t>
            </a:r>
            <a:r>
              <a:rPr lang="en-US" dirty="0"/>
              <a:t>GUI с</a:t>
            </a:r>
            <a:r>
              <a:rPr lang="bg-BG" dirty="0"/>
              <a:t> </a:t>
            </a:r>
            <a:r>
              <a:rPr lang="en-US" dirty="0"/>
              <a:t>Visual Studio </a:t>
            </a:r>
            <a:r>
              <a:rPr lang="bg-BG" dirty="0"/>
              <a:t>и </a:t>
            </a:r>
            <a:r>
              <a:rPr lang="en-US" dirty="0"/>
              <a:t>C#</a:t>
            </a:r>
            <a:endParaRPr lang="bg-BG" dirty="0"/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028D9EA3-B5E0-4F17-9467-4BE3C280DA68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 dirty="0"/>
              <a:t>Windows Forms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D69AAC6-C884-A5CE-F82B-C85DBA2F8D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8500" y="1494000"/>
            <a:ext cx="2295000" cy="229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221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/>
          <a:lstStyle/>
          <a:p>
            <a:pPr>
              <a:buClr>
                <a:schemeClr val="tx1"/>
              </a:buClr>
            </a:pPr>
            <a:r>
              <a:rPr lang="bg-BG" b="1" dirty="0">
                <a:solidFill>
                  <a:schemeClr val="bg1"/>
                </a:solidFill>
              </a:rPr>
              <a:t>Библиотека</a:t>
            </a:r>
            <a:r>
              <a:rPr lang="bg-BG" dirty="0"/>
              <a:t> за изграж­дане на прозоречно-базиран графичен потребителски интерфейс (</a:t>
            </a:r>
            <a:r>
              <a:rPr lang="en-GB" dirty="0"/>
              <a:t>GUI)</a:t>
            </a:r>
            <a:endParaRPr lang="bg-BG" dirty="0"/>
          </a:p>
          <a:p>
            <a:pPr lvl="1"/>
            <a:r>
              <a:rPr lang="bg-BG" dirty="0"/>
              <a:t>Част от </a:t>
            </a:r>
            <a:r>
              <a:rPr lang="en-GB" b="1" dirty="0"/>
              <a:t>.NET Framework</a:t>
            </a:r>
          </a:p>
          <a:p>
            <a:pPr lvl="1"/>
            <a:r>
              <a:rPr lang="bg-BG" dirty="0"/>
              <a:t>Разработката е базирана на </a:t>
            </a:r>
            <a:r>
              <a:rPr lang="en-US" b="1" dirty="0"/>
              <a:t>C# </a:t>
            </a:r>
            <a:r>
              <a:rPr lang="bg-BG" dirty="0"/>
              <a:t>и</a:t>
            </a:r>
            <a:r>
              <a:rPr lang="bg-BG" b="1" dirty="0"/>
              <a:t> </a:t>
            </a:r>
            <a:r>
              <a:rPr lang="en-US" b="1" dirty="0"/>
              <a:t>Visual Studio</a:t>
            </a:r>
            <a:endParaRPr lang="bg-BG" b="1" dirty="0"/>
          </a:p>
          <a:p>
            <a:r>
              <a:rPr lang="bg-BG" dirty="0"/>
              <a:t>Съдържа</a:t>
            </a:r>
            <a:r>
              <a:rPr lang="bg-BG" b="1" dirty="0"/>
              <a:t> </a:t>
            </a:r>
            <a:r>
              <a:rPr lang="bg-BG" b="1" dirty="0">
                <a:solidFill>
                  <a:schemeClr val="bg1"/>
                </a:solidFill>
              </a:rPr>
              <a:t>форми</a:t>
            </a:r>
            <a:r>
              <a:rPr lang="bg-BG" b="1" dirty="0"/>
              <a:t> </a:t>
            </a:r>
            <a:r>
              <a:rPr lang="bg-BG" dirty="0"/>
              <a:t>и</a:t>
            </a:r>
            <a:r>
              <a:rPr lang="bg-BG" b="1" dirty="0"/>
              <a:t> </a:t>
            </a:r>
            <a:r>
              <a:rPr lang="bg-BG" b="1" dirty="0">
                <a:solidFill>
                  <a:schemeClr val="bg1"/>
                </a:solidFill>
              </a:rPr>
              <a:t>контроли</a:t>
            </a:r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/>
          <a:lstStyle/>
          <a:p>
            <a:r>
              <a:rPr lang="bg-BG" dirty="0"/>
              <a:t>Какво е </a:t>
            </a:r>
            <a:r>
              <a:rPr lang="en-US" dirty="0"/>
              <a:t>Windows Forms</a:t>
            </a:r>
            <a:r>
              <a:rPr lang="bg-BG" dirty="0"/>
              <a:t> (</a:t>
            </a:r>
            <a:r>
              <a:rPr lang="en-US" dirty="0"/>
              <a:t>WinForms)?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0B2DF5F-87F5-5F51-520B-74A8303AF6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9507" y="4602171"/>
            <a:ext cx="3285000" cy="1889699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2" name="Rounded Rectangular Callout 1">
            <a:extLst>
              <a:ext uri="{FF2B5EF4-FFF2-40B4-BE49-F238E27FC236}">
                <a16:creationId xmlns:a16="http://schemas.microsoft.com/office/drawing/2014/main" id="{B993FCD0-7093-8474-3E1A-060CFDB55F13}"/>
              </a:ext>
            </a:extLst>
          </p:cNvPr>
          <p:cNvSpPr/>
          <p:nvPr/>
        </p:nvSpPr>
        <p:spPr bwMode="auto">
          <a:xfrm>
            <a:off x="7033668" y="4458649"/>
            <a:ext cx="1940258" cy="585000"/>
          </a:xfrm>
          <a:prstGeom prst="wedgeRoundRectCallout">
            <a:avLst>
              <a:gd name="adj1" fmla="val -91242"/>
              <a:gd name="adj2" fmla="val 24275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Форма</a:t>
            </a:r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Rounded Rectangular Callout 2">
            <a:extLst>
              <a:ext uri="{FF2B5EF4-FFF2-40B4-BE49-F238E27FC236}">
                <a16:creationId xmlns:a16="http://schemas.microsoft.com/office/drawing/2014/main" id="{2FE9F4B2-F482-CC37-4F1B-36667BF992CA}"/>
              </a:ext>
            </a:extLst>
          </p:cNvPr>
          <p:cNvSpPr/>
          <p:nvPr/>
        </p:nvSpPr>
        <p:spPr bwMode="auto">
          <a:xfrm>
            <a:off x="7047064" y="5170056"/>
            <a:ext cx="1926862" cy="585000"/>
          </a:xfrm>
          <a:prstGeom prst="wedgeRoundRectCallout">
            <a:avLst>
              <a:gd name="adj1" fmla="val -109989"/>
              <a:gd name="adj2" fmla="val -12861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Контроли</a:t>
            </a:r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1669D930-05B1-6D26-DE10-72E7DC3C1E4E}"/>
              </a:ext>
            </a:extLst>
          </p:cNvPr>
          <p:cNvSpPr/>
          <p:nvPr/>
        </p:nvSpPr>
        <p:spPr bwMode="auto">
          <a:xfrm>
            <a:off x="7047063" y="5919665"/>
            <a:ext cx="1926862" cy="585000"/>
          </a:xfrm>
          <a:prstGeom prst="wedgeRoundRectCallout">
            <a:avLst>
              <a:gd name="adj1" fmla="val -113306"/>
              <a:gd name="adj2" fmla="val -31123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Контроли</a:t>
            </a:r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39972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/>
          <a:lstStyle/>
          <a:p>
            <a:r>
              <a:rPr lang="en-US" dirty="0"/>
              <a:t>Windows Forms </a:t>
            </a:r>
            <a:r>
              <a:rPr lang="bg-BG" dirty="0"/>
              <a:t>и </a:t>
            </a:r>
            <a:r>
              <a:rPr lang="en-US" dirty="0"/>
              <a:t>Visual Studio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01D900-168A-911B-0ADD-3F3CE350E4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8500" y="1310454"/>
            <a:ext cx="8415000" cy="519654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17" name="Rounded Rectangular Callout 8">
            <a:extLst>
              <a:ext uri="{FF2B5EF4-FFF2-40B4-BE49-F238E27FC236}">
                <a16:creationId xmlns:a16="http://schemas.microsoft.com/office/drawing/2014/main" id="{BEBC5EB8-E449-AEE2-CF0A-84C772044426}"/>
              </a:ext>
            </a:extLst>
          </p:cNvPr>
          <p:cNvSpPr/>
          <p:nvPr/>
        </p:nvSpPr>
        <p:spPr bwMode="auto">
          <a:xfrm>
            <a:off x="5871000" y="2885012"/>
            <a:ext cx="2232600" cy="1087975"/>
          </a:xfrm>
          <a:prstGeom prst="wedgeRoundRectCallout">
            <a:avLst>
              <a:gd name="adj1" fmla="val -44813"/>
              <a:gd name="adj2" fmla="val -102057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0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Форма</a:t>
            </a:r>
            <a:r>
              <a:rPr lang="bg-BG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заредена в дизайнера на </a:t>
            </a:r>
            <a:r>
              <a:rPr lang="en-US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Windows Forms</a:t>
            </a:r>
            <a:endParaRPr lang="en-BG" sz="20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Rounded Rectangular Callout 8">
            <a:extLst>
              <a:ext uri="{FF2B5EF4-FFF2-40B4-BE49-F238E27FC236}">
                <a16:creationId xmlns:a16="http://schemas.microsoft.com/office/drawing/2014/main" id="{FE6C0489-B02F-C6E8-BB80-2C516553D3E2}"/>
              </a:ext>
            </a:extLst>
          </p:cNvPr>
          <p:cNvSpPr/>
          <p:nvPr/>
        </p:nvSpPr>
        <p:spPr bwMode="auto">
          <a:xfrm>
            <a:off x="3801000" y="5280063"/>
            <a:ext cx="1773593" cy="805631"/>
          </a:xfrm>
          <a:prstGeom prst="wedgeRoundRectCallout">
            <a:avLst>
              <a:gd name="adj1" fmla="val -62678"/>
              <a:gd name="adj2" fmla="val -5246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Toolbox</a:t>
            </a:r>
            <a:r>
              <a:rPr lang="en-US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bg-BG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 </a:t>
            </a:r>
            <a:r>
              <a:rPr lang="en-US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UI</a:t>
            </a:r>
            <a:r>
              <a:rPr lang="bg-BG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контроли</a:t>
            </a:r>
            <a:endParaRPr lang="en-BG" sz="20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Rounded Rectangular Callout 8">
            <a:extLst>
              <a:ext uri="{FF2B5EF4-FFF2-40B4-BE49-F238E27FC236}">
                <a16:creationId xmlns:a16="http://schemas.microsoft.com/office/drawing/2014/main" id="{51C7468B-545A-9B27-42D1-960F7A2E9089}"/>
              </a:ext>
            </a:extLst>
          </p:cNvPr>
          <p:cNvSpPr/>
          <p:nvPr/>
        </p:nvSpPr>
        <p:spPr bwMode="auto">
          <a:xfrm>
            <a:off x="5871000" y="5003557"/>
            <a:ext cx="1638898" cy="1087975"/>
          </a:xfrm>
          <a:prstGeom prst="wedgeRoundRectCallout">
            <a:avLst>
              <a:gd name="adj1" fmla="val 61543"/>
              <a:gd name="adj2" fmla="val -114651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0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Свойства</a:t>
            </a:r>
            <a:r>
              <a:rPr lang="bg-BG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на избраната контрола</a:t>
            </a:r>
            <a:endParaRPr lang="en-BG" sz="20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Rounded Rectangular Callout 8">
            <a:extLst>
              <a:ext uri="{FF2B5EF4-FFF2-40B4-BE49-F238E27FC236}">
                <a16:creationId xmlns:a16="http://schemas.microsoft.com/office/drawing/2014/main" id="{8F31FB61-E01C-C07D-99FC-EBF338280464}"/>
              </a:ext>
            </a:extLst>
          </p:cNvPr>
          <p:cNvSpPr/>
          <p:nvPr/>
        </p:nvSpPr>
        <p:spPr bwMode="auto">
          <a:xfrm>
            <a:off x="3801000" y="3555360"/>
            <a:ext cx="1773593" cy="417627"/>
          </a:xfrm>
          <a:prstGeom prst="wedgeRoundRectCallout">
            <a:avLst>
              <a:gd name="adj1" fmla="val 42212"/>
              <a:gd name="adj2" fmla="val -255127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UI </a:t>
            </a:r>
            <a:r>
              <a:rPr lang="bg-BG" sz="20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контрола</a:t>
            </a:r>
            <a:endParaRPr lang="en-BG" sz="2000" b="1" dirty="0">
              <a:solidFill>
                <a:schemeClr val="bg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55887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Subtitle">
            <a:extLst>
              <a:ext uri="{FF2B5EF4-FFF2-40B4-BE49-F238E27FC236}">
                <a16:creationId xmlns:a16="http://schemas.microsoft.com/office/drawing/2014/main" id="{BEB5BB41-09D4-4E9F-8C80-EE8709171CB3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dirty="0"/>
              <a:t>Форма с бутон за показване на текущ ден и час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028D9EA3-B5E0-4F17-9467-4BE3C280DA68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dirty="0"/>
              <a:t>Първо </a:t>
            </a:r>
            <a:r>
              <a:rPr lang="en-US" dirty="0"/>
              <a:t>GUI</a:t>
            </a:r>
            <a:r>
              <a:rPr lang="bg-BG" dirty="0"/>
              <a:t> приложение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4AC906-9ADE-83B8-EE79-697D42BF5E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7617" y="729000"/>
            <a:ext cx="7116767" cy="373035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86258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Autofit/>
          </a:bodyPr>
          <a:lstStyle/>
          <a:p>
            <a:r>
              <a:rPr lang="bg-BG" sz="3200" dirty="0"/>
              <a:t>Първо </a:t>
            </a:r>
            <a:r>
              <a:rPr lang="en-US" sz="3200" dirty="0"/>
              <a:t>GUI </a:t>
            </a:r>
            <a:r>
              <a:rPr lang="bg-BG" sz="3200" dirty="0"/>
              <a:t>приложение</a:t>
            </a:r>
            <a:endParaRPr lang="en-US" sz="3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3DD675-A486-75C6-B90D-5915797EF6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6000" y="4439498"/>
            <a:ext cx="3416300" cy="17907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6B1AA79-7FFB-36E9-C352-651BD3D16B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6000" y="1486523"/>
            <a:ext cx="3403600" cy="18161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10" name="Arrow: Down 13">
            <a:extLst>
              <a:ext uri="{FF2B5EF4-FFF2-40B4-BE49-F238E27FC236}">
                <a16:creationId xmlns:a16="http://schemas.microsoft.com/office/drawing/2014/main" id="{1C9FAD8E-0F17-3237-23E1-CECE3A902304}"/>
              </a:ext>
            </a:extLst>
          </p:cNvPr>
          <p:cNvSpPr/>
          <p:nvPr/>
        </p:nvSpPr>
        <p:spPr bwMode="auto">
          <a:xfrm>
            <a:off x="9835804" y="3236777"/>
            <a:ext cx="629391" cy="1248925"/>
          </a:xfrm>
          <a:prstGeom prst="down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7690E7F-D1E8-D262-7B6A-812ACABCC0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406" y="1492283"/>
            <a:ext cx="7772400" cy="473791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02369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theme/theme1.xml><?xml version="1.0" encoding="utf-8"?>
<a:theme xmlns:a="http://schemas.openxmlformats.org/drawingml/2006/main" name="SoftUni">
  <a:themeElements>
    <a:clrScheme name="Custom 2">
      <a:dk1>
        <a:srgbClr val="234465"/>
      </a:dk1>
      <a:lt1>
        <a:srgbClr val="BF7800"/>
      </a:lt1>
      <a:dk2>
        <a:srgbClr val="234465"/>
      </a:dk2>
      <a:lt2>
        <a:srgbClr val="FFFFFF"/>
      </a:lt2>
      <a:accent1>
        <a:srgbClr val="FFA000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BF7800"/>
      </a:hlink>
      <a:folHlink>
        <a:srgbClr val="EF9511"/>
      </a:folHlink>
    </a:clrScheme>
    <a:fontScheme name="SoftUn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13197</TotalTime>
  <Words>2388</Words>
  <Application>Microsoft Macintosh PowerPoint</Application>
  <PresentationFormat>Widescreen</PresentationFormat>
  <Paragraphs>310</Paragraphs>
  <Slides>44</Slides>
  <Notes>44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9" baseType="lpstr">
      <vt:lpstr>Arial</vt:lpstr>
      <vt:lpstr>Calibri</vt:lpstr>
      <vt:lpstr>Consolas</vt:lpstr>
      <vt:lpstr>Wingdings</vt:lpstr>
      <vt:lpstr>SoftUni</vt:lpstr>
      <vt:lpstr>GUI приложения и Windows Forms</vt:lpstr>
      <vt:lpstr>Съдържание</vt:lpstr>
      <vt:lpstr>Какво е GUI?</vt:lpstr>
      <vt:lpstr>Какво е Graphical User Interface (GUI)?</vt:lpstr>
      <vt:lpstr>Windows Forms</vt:lpstr>
      <vt:lpstr>Какво е Windows Forms (WinForms)?</vt:lpstr>
      <vt:lpstr>Windows Forms и Visual Studio</vt:lpstr>
      <vt:lpstr>Първо GUI приложение</vt:lpstr>
      <vt:lpstr>Първо GUI приложение</vt:lpstr>
      <vt:lpstr>Създаване на Windows Forms проект (1)</vt:lpstr>
      <vt:lpstr>Създаване на Windows Forms проект (2)</vt:lpstr>
      <vt:lpstr>Задаване на име на формата</vt:lpstr>
      <vt:lpstr>Промяна на заглавие на формата в прозореца</vt:lpstr>
      <vt:lpstr>Windows Form Designer - Toolbox</vt:lpstr>
      <vt:lpstr>Поставяне на контрола във формата</vt:lpstr>
      <vt:lpstr>Задаване на име на поставената контрола</vt:lpstr>
      <vt:lpstr>Задаване на описателни имена на променливите</vt:lpstr>
      <vt:lpstr>Настройка на контроли във формата</vt:lpstr>
      <vt:lpstr>Компилация и стартиране на проекта</vt:lpstr>
      <vt:lpstr>Прихващане и обработване на събития</vt:lpstr>
      <vt:lpstr>Хващане на Button.Click</vt:lpstr>
      <vt:lpstr>Обработка на Button.Click (1)</vt:lpstr>
      <vt:lpstr>Обработка на Button.Click (2)</vt:lpstr>
      <vt:lpstr>Резултат при изпълнение на програмата</vt:lpstr>
      <vt:lpstr>Основни UI контроли</vt:lpstr>
      <vt:lpstr>Форми в Windows Forms</vt:lpstr>
      <vt:lpstr>Основни UI контроли в Windows Forms</vt:lpstr>
      <vt:lpstr>Свойства и събития на контролите</vt:lpstr>
      <vt:lpstr>Примерно приложение</vt:lpstr>
      <vt:lpstr>Суматор на числа</vt:lpstr>
      <vt:lpstr>Стъпки за изграждане на приложението (1)</vt:lpstr>
      <vt:lpstr>Стъпки за изграждане на приложението (2)</vt:lpstr>
      <vt:lpstr>Стъпки за изграждане на приложението (3)</vt:lpstr>
      <vt:lpstr>Стъпки за изграждане на приложението (4)</vt:lpstr>
      <vt:lpstr>Стъпки за изграждане на приложението (5)</vt:lpstr>
      <vt:lpstr>Стъпки за изграждане на приложението (6)</vt:lpstr>
      <vt:lpstr>Добавяне на Button.Click Event Handler</vt:lpstr>
      <vt:lpstr>Стъпки за изграждане на приложението (7)</vt:lpstr>
      <vt:lpstr>Резултат при изпълнение на програмата</vt:lpstr>
      <vt:lpstr>Други UI контроли</vt:lpstr>
      <vt:lpstr>Други UI контроли в Windows Forms</vt:lpstr>
      <vt:lpstr>Обобщение</vt:lpstr>
      <vt:lpstr>Въпроси?</vt:lpstr>
      <vt:lpstr>Лиценз</vt:lpstr>
    </vt:vector>
  </TitlesOfParts>
  <Manager/>
  <Company>BG-IT-Edu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Въведение в GUI приложенията and Windows Forms</dc:title>
  <dc:subject>Модул 4: Информационни системи</dc:subject>
  <dc:creator>BG-IT-Edu</dc:creator>
  <cp:keywords>programming; training; course</cp:keywords>
  <dc:description>Open Programming and IT Courseware for IT Teachers (BG-IT-Edu): https://github.com/BG-IT-Edu
With the kind support of SoftUni: https://softuni.bg</dc:description>
  <cp:lastModifiedBy>Mirela Damyanova</cp:lastModifiedBy>
  <cp:revision>144</cp:revision>
  <dcterms:created xsi:type="dcterms:W3CDTF">2018-05-23T13:08:44Z</dcterms:created>
  <dcterms:modified xsi:type="dcterms:W3CDTF">2024-06-21T07:25:23Z</dcterms:modified>
  <cp:category/>
</cp:coreProperties>
</file>